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543" r:id="rId3"/>
    <p:sldId id="285" r:id="rId4"/>
    <p:sldId id="621" r:id="rId5"/>
    <p:sldId id="596" r:id="rId6"/>
    <p:sldId id="597" r:id="rId7"/>
    <p:sldId id="600" r:id="rId8"/>
    <p:sldId id="407" r:id="rId9"/>
    <p:sldId id="601" r:id="rId10"/>
    <p:sldId id="598" r:id="rId11"/>
    <p:sldId id="599" r:id="rId12"/>
    <p:sldId id="602" r:id="rId13"/>
    <p:sldId id="603" r:id="rId14"/>
    <p:sldId id="475" r:id="rId15"/>
    <p:sldId id="558" r:id="rId16"/>
    <p:sldId id="560" r:id="rId17"/>
    <p:sldId id="604" r:id="rId18"/>
    <p:sldId id="605" r:id="rId19"/>
    <p:sldId id="606" r:id="rId20"/>
    <p:sldId id="547" r:id="rId21"/>
    <p:sldId id="550" r:id="rId22"/>
    <p:sldId id="525" r:id="rId23"/>
    <p:sldId id="541" r:id="rId24"/>
    <p:sldId id="622" r:id="rId25"/>
    <p:sldId id="542" r:id="rId26"/>
    <p:sldId id="571" r:id="rId27"/>
    <p:sldId id="451" r:id="rId28"/>
    <p:sldId id="452" r:id="rId29"/>
    <p:sldId id="574" r:id="rId30"/>
    <p:sldId id="575" r:id="rId31"/>
    <p:sldId id="576" r:id="rId32"/>
    <p:sldId id="577" r:id="rId33"/>
    <p:sldId id="578" r:id="rId34"/>
    <p:sldId id="579" r:id="rId35"/>
    <p:sldId id="498" r:id="rId36"/>
    <p:sldId id="544" r:id="rId37"/>
    <p:sldId id="540" r:id="rId38"/>
    <p:sldId id="624" r:id="rId39"/>
    <p:sldId id="580" r:id="rId40"/>
    <p:sldId id="581" r:id="rId41"/>
    <p:sldId id="585" r:id="rId42"/>
    <p:sldId id="583" r:id="rId43"/>
    <p:sldId id="584" r:id="rId44"/>
    <p:sldId id="591" r:id="rId45"/>
    <p:sldId id="587" r:id="rId46"/>
    <p:sldId id="589" r:id="rId47"/>
    <p:sldId id="590" r:id="rId48"/>
    <p:sldId id="551" r:id="rId49"/>
    <p:sldId id="572" r:id="rId50"/>
    <p:sldId id="499" r:id="rId51"/>
    <p:sldId id="502" r:id="rId52"/>
    <p:sldId id="503" r:id="rId53"/>
    <p:sldId id="594" r:id="rId54"/>
    <p:sldId id="595" r:id="rId55"/>
    <p:sldId id="559" r:id="rId56"/>
    <p:sldId id="610" r:id="rId57"/>
    <p:sldId id="617" r:id="rId58"/>
    <p:sldId id="582" r:id="rId59"/>
    <p:sldId id="561" r:id="rId60"/>
    <p:sldId id="566" r:id="rId61"/>
    <p:sldId id="620" r:id="rId62"/>
    <p:sldId id="623" r:id="rId63"/>
    <p:sldId id="261" r:id="rId6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E43838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7" autoAdjust="0"/>
    <p:restoredTop sz="89975" autoAdjust="0"/>
  </p:normalViewPr>
  <p:slideViewPr>
    <p:cSldViewPr>
      <p:cViewPr varScale="1">
        <p:scale>
          <a:sx n="100" d="100"/>
          <a:sy n="100" d="100"/>
        </p:scale>
        <p:origin x="4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651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3583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353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0768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6601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122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4176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5715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3950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229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1696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2940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8143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2827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527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1276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499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6102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015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5172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2928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6428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3106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9655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717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363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1238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4125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6882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4334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89201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2590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99465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1510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35226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00670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76188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8017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3415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822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09160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25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57505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9870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6901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413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5287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96111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67969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0061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056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7809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78285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90633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8926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2569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991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19.09.2023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2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12" Type="http://schemas.openxmlformats.org/officeDocument/2006/relationships/image" Target="../media/image7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71.png"/><Relationship Id="rId5" Type="http://schemas.openxmlformats.org/officeDocument/2006/relationships/image" Target="../media/image43.png"/><Relationship Id="rId15" Type="http://schemas.openxmlformats.org/officeDocument/2006/relationships/image" Target="../media/image79.png"/><Relationship Id="rId10" Type="http://schemas.openxmlformats.org/officeDocument/2006/relationships/image" Target="../media/image60.png"/><Relationship Id="rId4" Type="http://schemas.openxmlformats.org/officeDocument/2006/relationships/image" Target="../media/image70.png"/><Relationship Id="rId9" Type="http://schemas.openxmlformats.org/officeDocument/2006/relationships/image" Target="../media/image55.png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gi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0.svg"/><Relationship Id="rId4" Type="http://schemas.openxmlformats.org/officeDocument/2006/relationships/image" Target="../media/image90.png"/><Relationship Id="rId9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90.sv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01.emf"/><Relationship Id="rId3" Type="http://schemas.openxmlformats.org/officeDocument/2006/relationships/image" Target="../media/image2.png"/><Relationship Id="rId7" Type="http://schemas.openxmlformats.org/officeDocument/2006/relationships/image" Target="../media/image371.png"/><Relationship Id="rId12" Type="http://schemas.openxmlformats.org/officeDocument/2006/relationships/image" Target="../media/image10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00.png"/><Relationship Id="rId5" Type="http://schemas.openxmlformats.org/officeDocument/2006/relationships/image" Target="../media/image102.png"/><Relationship Id="rId10" Type="http://schemas.openxmlformats.org/officeDocument/2006/relationships/image" Target="../media/image103.png"/><Relationship Id="rId4" Type="http://schemas.openxmlformats.org/officeDocument/2006/relationships/image" Target="../media/image101.png"/><Relationship Id="rId9" Type="http://schemas.openxmlformats.org/officeDocument/2006/relationships/image" Target="../media/image3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105.svg"/><Relationship Id="rId5" Type="http://schemas.openxmlformats.org/officeDocument/2006/relationships/image" Target="../media/image108.png"/><Relationship Id="rId10" Type="http://schemas.openxmlformats.org/officeDocument/2006/relationships/image" Target="../media/image100.png"/><Relationship Id="rId4" Type="http://schemas.openxmlformats.org/officeDocument/2006/relationships/image" Target="../media/image107.png"/><Relationship Id="rId9" Type="http://schemas.openxmlformats.org/officeDocument/2006/relationships/image" Target="../media/image4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0.png"/><Relationship Id="rId11" Type="http://schemas.openxmlformats.org/officeDocument/2006/relationships/image" Target="../media/image492.png"/><Relationship Id="rId5" Type="http://schemas.openxmlformats.org/officeDocument/2006/relationships/image" Target="../media/image110.png"/><Relationship Id="rId10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52.png"/><Relationship Id="rId18" Type="http://schemas.openxmlformats.org/officeDocument/2006/relationships/image" Target="../media/image113.emf"/><Relationship Id="rId3" Type="http://schemas.openxmlformats.org/officeDocument/2006/relationships/image" Target="../media/image2.png"/><Relationship Id="rId7" Type="http://schemas.openxmlformats.org/officeDocument/2006/relationships/image" Target="../media/image491.png"/><Relationship Id="rId12" Type="http://schemas.openxmlformats.org/officeDocument/2006/relationships/image" Target="../media/image542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0.png"/><Relationship Id="rId11" Type="http://schemas.openxmlformats.org/officeDocument/2006/relationships/image" Target="../media/image532.png"/><Relationship Id="rId5" Type="http://schemas.openxmlformats.org/officeDocument/2006/relationships/image" Target="../media/image104.png"/><Relationship Id="rId15" Type="http://schemas.openxmlformats.org/officeDocument/2006/relationships/image" Target="../media/image501.png"/><Relationship Id="rId10" Type="http://schemas.openxmlformats.org/officeDocument/2006/relationships/image" Target="../media/image522.png"/><Relationship Id="rId4" Type="http://schemas.openxmlformats.org/officeDocument/2006/relationships/image" Target="../media/image95.png"/><Relationship Id="rId9" Type="http://schemas.openxmlformats.org/officeDocument/2006/relationships/image" Target="../media/image512.png"/><Relationship Id="rId14" Type="http://schemas.openxmlformats.org/officeDocument/2006/relationships/image" Target="../media/image5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2.png"/><Relationship Id="rId7" Type="http://schemas.openxmlformats.org/officeDocument/2006/relationships/image" Target="../media/image5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1.png"/><Relationship Id="rId5" Type="http://schemas.openxmlformats.org/officeDocument/2006/relationships/image" Target="../media/image521.png"/><Relationship Id="rId10" Type="http://schemas.openxmlformats.org/officeDocument/2006/relationships/image" Target="../media/image114.png"/><Relationship Id="rId4" Type="http://schemas.openxmlformats.org/officeDocument/2006/relationships/image" Target="../media/image511.png"/><Relationship Id="rId9" Type="http://schemas.openxmlformats.org/officeDocument/2006/relationships/image" Target="../media/image5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11" Type="http://schemas.openxmlformats.org/officeDocument/2006/relationships/image" Target="../media/image752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5" Type="http://schemas.openxmlformats.org/officeDocument/2006/relationships/image" Target="../media/image126.png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5.png"/><Relationship Id="rId10" Type="http://schemas.openxmlformats.org/officeDocument/2006/relationships/image" Target="../media/image133.png"/><Relationship Id="rId4" Type="http://schemas.openxmlformats.org/officeDocument/2006/relationships/image" Target="../media/image116.png"/><Relationship Id="rId9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580.png"/><Relationship Id="rId18" Type="http://schemas.openxmlformats.org/officeDocument/2006/relationships/image" Target="../media/image6300.png"/><Relationship Id="rId26" Type="http://schemas.openxmlformats.org/officeDocument/2006/relationships/image" Target="../media/image800.png"/><Relationship Id="rId3" Type="http://schemas.openxmlformats.org/officeDocument/2006/relationships/image" Target="../media/image2.png"/><Relationship Id="rId21" Type="http://schemas.openxmlformats.org/officeDocument/2006/relationships/image" Target="../media/image751.png"/><Relationship Id="rId7" Type="http://schemas.openxmlformats.org/officeDocument/2006/relationships/image" Target="../media/image141.png"/><Relationship Id="rId12" Type="http://schemas.openxmlformats.org/officeDocument/2006/relationships/image" Target="../media/image730.png"/><Relationship Id="rId17" Type="http://schemas.openxmlformats.org/officeDocument/2006/relationships/image" Target="../media/image620.png"/><Relationship Id="rId25" Type="http://schemas.openxmlformats.org/officeDocument/2006/relationships/image" Target="../media/image790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610.png"/><Relationship Id="rId20" Type="http://schemas.openxmlformats.org/officeDocument/2006/relationships/image" Target="../media/image741.png"/><Relationship Id="rId29" Type="http://schemas.openxmlformats.org/officeDocument/2006/relationships/image" Target="../media/image7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11" Type="http://schemas.openxmlformats.org/officeDocument/2006/relationships/image" Target="../media/image720.png"/><Relationship Id="rId24" Type="http://schemas.openxmlformats.org/officeDocument/2006/relationships/image" Target="../media/image780.png"/><Relationship Id="rId5" Type="http://schemas.openxmlformats.org/officeDocument/2006/relationships/image" Target="../media/image139.png"/><Relationship Id="rId15" Type="http://schemas.openxmlformats.org/officeDocument/2006/relationships/image" Target="../media/image601.png"/><Relationship Id="rId23" Type="http://schemas.openxmlformats.org/officeDocument/2006/relationships/image" Target="../media/image771.png"/><Relationship Id="rId28" Type="http://schemas.openxmlformats.org/officeDocument/2006/relationships/image" Target="../media/image820.png"/><Relationship Id="rId10" Type="http://schemas.openxmlformats.org/officeDocument/2006/relationships/image" Target="../media/image550.png"/><Relationship Id="rId19" Type="http://schemas.openxmlformats.org/officeDocument/2006/relationships/image" Target="../media/image640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590.png"/><Relationship Id="rId22" Type="http://schemas.openxmlformats.org/officeDocument/2006/relationships/image" Target="../media/image761.png"/><Relationship Id="rId27" Type="http://schemas.openxmlformats.org/officeDocument/2006/relationships/image" Target="../media/image810.png"/><Relationship Id="rId30" Type="http://schemas.openxmlformats.org/officeDocument/2006/relationships/image" Target="../media/image7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960.png"/><Relationship Id="rId3" Type="http://schemas.openxmlformats.org/officeDocument/2006/relationships/image" Target="../media/image2.png"/><Relationship Id="rId7" Type="http://schemas.openxmlformats.org/officeDocument/2006/relationships/image" Target="../media/image900.png"/><Relationship Id="rId12" Type="http://schemas.openxmlformats.org/officeDocument/2006/relationships/image" Target="../media/image9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0.png"/><Relationship Id="rId11" Type="http://schemas.openxmlformats.org/officeDocument/2006/relationships/image" Target="../media/image940.png"/><Relationship Id="rId5" Type="http://schemas.openxmlformats.org/officeDocument/2006/relationships/image" Target="../media/image880.png"/><Relationship Id="rId15" Type="http://schemas.openxmlformats.org/officeDocument/2006/relationships/image" Target="../media/image114.png"/><Relationship Id="rId10" Type="http://schemas.openxmlformats.org/officeDocument/2006/relationships/image" Target="../media/image930.png"/><Relationship Id="rId9" Type="http://schemas.openxmlformats.org/officeDocument/2006/relationships/image" Target="../media/image920.png"/><Relationship Id="rId14" Type="http://schemas.openxmlformats.org/officeDocument/2006/relationships/image" Target="../media/image9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0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4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5.emf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200.png"/><Relationship Id="rId7" Type="http://schemas.openxmlformats.org/officeDocument/2006/relationships/image" Target="../media/image450.png"/><Relationship Id="rId12" Type="http://schemas.openxmlformats.org/officeDocument/2006/relationships/image" Target="../media/image4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1.png"/><Relationship Id="rId11" Type="http://schemas.openxmlformats.org/officeDocument/2006/relationships/image" Target="../media/image470.png"/><Relationship Id="rId5" Type="http://schemas.openxmlformats.org/officeDocument/2006/relationships/image" Target="../media/image430.png"/><Relationship Id="rId10" Type="http://schemas.openxmlformats.org/officeDocument/2006/relationships/image" Target="../media/image510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200.png"/><Relationship Id="rId3" Type="http://schemas.openxmlformats.org/officeDocument/2006/relationships/image" Target="../media/image2.png"/><Relationship Id="rId7" Type="http://schemas.openxmlformats.org/officeDocument/2006/relationships/image" Target="../media/image149.png"/><Relationship Id="rId12" Type="http://schemas.openxmlformats.org/officeDocument/2006/relationships/image" Target="../media/image11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11" Type="http://schemas.openxmlformats.org/officeDocument/2006/relationships/image" Target="../media/image1180.png"/><Relationship Id="rId5" Type="http://schemas.openxmlformats.org/officeDocument/2006/relationships/image" Target="../media/image151.png"/><Relationship Id="rId10" Type="http://schemas.openxmlformats.org/officeDocument/2006/relationships/image" Target="../media/image1170.png"/><Relationship Id="rId4" Type="http://schemas.openxmlformats.org/officeDocument/2006/relationships/image" Target="../media/image150.png"/><Relationship Id="rId9" Type="http://schemas.openxmlformats.org/officeDocument/2006/relationships/image" Target="../media/image11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gi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3" Type="http://schemas.openxmlformats.org/officeDocument/2006/relationships/image" Target="../media/image2.png"/><Relationship Id="rId7" Type="http://schemas.openxmlformats.org/officeDocument/2006/relationships/image" Target="../media/image156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emf"/><Relationship Id="rId5" Type="http://schemas.openxmlformats.org/officeDocument/2006/relationships/image" Target="../media/image154.emf"/><Relationship Id="rId4" Type="http://schemas.openxmlformats.org/officeDocument/2006/relationships/image" Target="../media/image153.png"/><Relationship Id="rId9" Type="http://schemas.openxmlformats.org/officeDocument/2006/relationships/image" Target="../media/image15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3.sv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60848"/>
            <a:ext cx="12192000" cy="2592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4.01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начнем обсуждать что делать с картинками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-&gt;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Таблички?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829381" y="1488297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734037" y="1344281"/>
            <a:ext cx="4176464" cy="358562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89421" y="5376729"/>
            <a:ext cx="7779025" cy="36004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734037" y="1344281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189421" y="5376729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734037" y="1717641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077853" y="5376729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92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7488" y="1378868"/>
            <a:ext cx="11942624" cy="28803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795" y="4259188"/>
            <a:ext cx="2592288" cy="22255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-&gt;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Таблички?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Набор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MNIST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15776A-9116-407B-C652-91789FC58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9" y="5325108"/>
            <a:ext cx="7912250" cy="12587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DB256C-1CD7-D5DD-D916-A228CA4227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6159" y="1097898"/>
            <a:ext cx="2668243" cy="2544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2FDA3E-3C5A-E6DB-D2B9-65BB62FD9C6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28" y="1620585"/>
            <a:ext cx="5400600" cy="25497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2EB7D8-D06C-2757-DFF3-C72DEA2134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67033"/>
          <a:stretch/>
        </p:blipFill>
        <p:spPr>
          <a:xfrm>
            <a:off x="6288048" y="3878604"/>
            <a:ext cx="5583002" cy="12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8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с лицом)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08D863-5CF7-7E34-C30C-B38898CD7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367135" y="2057268"/>
            <a:ext cx="7488832" cy="1235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DE07CC-10E1-5CAF-D50E-B38E028423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0" t="34175" r="1"/>
          <a:stretch/>
        </p:blipFill>
        <p:spPr>
          <a:xfrm>
            <a:off x="407368" y="4540166"/>
            <a:ext cx="4411253" cy="19323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F925F3-0C88-4308-E3D7-F3B6AFE41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75011"/>
          <a:stretch/>
        </p:blipFill>
        <p:spPr>
          <a:xfrm>
            <a:off x="5087888" y="4636757"/>
            <a:ext cx="6417852" cy="14523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6B1EA-0AD5-21F6-C259-A51F390CD3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0450" y="1121419"/>
            <a:ext cx="3790600" cy="30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E4E9C8-65A7-434E-85D9-F42B8CBCA154}"/>
              </a:ext>
            </a:extLst>
          </p:cNvPr>
          <p:cNvGraphicFramePr>
            <a:graphicFrameLocks noGrp="1"/>
          </p:cNvGraphicFramePr>
          <p:nvPr/>
        </p:nvGraphicFramePr>
        <p:xfrm>
          <a:off x="7930433" y="1756823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/>
              <p:nvPr/>
            </p:nvSpPr>
            <p:spPr>
              <a:xfrm>
                <a:off x="6616542" y="2028242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42" y="2028242"/>
                <a:ext cx="1175385" cy="1106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F8956502-4080-4B17-9228-3C698BFE137F}"/>
              </a:ext>
            </a:extLst>
          </p:cNvPr>
          <p:cNvGraphicFramePr>
            <a:graphicFrameLocks noGrp="1"/>
          </p:cNvGraphicFramePr>
          <p:nvPr/>
        </p:nvGraphicFramePr>
        <p:xfrm>
          <a:off x="988223" y="1791066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657E1B0-94C6-4DBD-A5E5-63A7AC7D69D5}"/>
              </a:ext>
            </a:extLst>
          </p:cNvPr>
          <p:cNvSpPr/>
          <p:nvPr/>
        </p:nvSpPr>
        <p:spPr>
          <a:xfrm>
            <a:off x="-307921" y="1156424"/>
            <a:ext cx="4852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800" dirty="0">
                <a:solidFill>
                  <a:schemeClr val="bg1"/>
                </a:solidFill>
              </a:rPr>
              <a:t>Исходное изображение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200BEF-0444-497D-A661-FD4A1E98A9A3}"/>
              </a:ext>
            </a:extLst>
          </p:cNvPr>
          <p:cNvSpPr/>
          <p:nvPr/>
        </p:nvSpPr>
        <p:spPr>
          <a:xfrm>
            <a:off x="6398036" y="1121010"/>
            <a:ext cx="5012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800" dirty="0">
                <a:solidFill>
                  <a:schemeClr val="bg1"/>
                </a:solidFill>
              </a:rPr>
              <a:t>Матрица Фильтра</a:t>
            </a:r>
          </a:p>
        </p:txBody>
      </p:sp>
      <p:graphicFrame>
        <p:nvGraphicFramePr>
          <p:cNvPr id="26" name="Таблица 25">
            <a:extLst>
              <a:ext uri="{FF2B5EF4-FFF2-40B4-BE49-F238E27FC236}">
                <a16:creationId xmlns:a16="http://schemas.microsoft.com/office/drawing/2014/main" id="{44B4B3D5-3BC6-473E-B96F-F99CBEAAA49E}"/>
              </a:ext>
            </a:extLst>
          </p:cNvPr>
          <p:cNvGraphicFramePr>
            <a:graphicFrameLocks noGrp="1"/>
          </p:cNvGraphicFramePr>
          <p:nvPr/>
        </p:nvGraphicFramePr>
        <p:xfrm>
          <a:off x="1237555" y="4563442"/>
          <a:ext cx="5020627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792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r>
                        <a:rPr lang="ru-RU" sz="40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/>
              <p:nvPr/>
            </p:nvSpPr>
            <p:spPr>
              <a:xfrm>
                <a:off x="62170" y="4944512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0" y="4944512"/>
                <a:ext cx="1175385" cy="1106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/>
              <p:nvPr/>
            </p:nvSpPr>
            <p:spPr>
              <a:xfrm>
                <a:off x="3827575" y="3242032"/>
                <a:ext cx="333665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ru-RU" sz="2800" dirty="0"/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</a:rPr>
                  <a:t> размер фильтра</a:t>
                </a: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575" y="3242032"/>
                <a:ext cx="3336659" cy="954107"/>
              </a:xfrm>
              <a:prstGeom prst="rect">
                <a:avLst/>
              </a:prstGeom>
              <a:blipFill>
                <a:blip r:embed="rId6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9F60B92-D1C7-43F2-B0EA-67C5F3031AC6}"/>
              </a:ext>
            </a:extLst>
          </p:cNvPr>
          <p:cNvSpPr/>
          <p:nvPr/>
        </p:nvSpPr>
        <p:spPr>
          <a:xfrm>
            <a:off x="8904312" y="4966336"/>
            <a:ext cx="184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7200" dirty="0">
              <a:solidFill>
                <a:srgbClr val="00B0F0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484FA27-17D4-4B41-8108-9D38862EC209}"/>
              </a:ext>
            </a:extLst>
          </p:cNvPr>
          <p:cNvSpPr/>
          <p:nvPr/>
        </p:nvSpPr>
        <p:spPr>
          <a:xfrm>
            <a:off x="7074208" y="4029484"/>
            <a:ext cx="354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Результат фильтрации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7664192-1969-4D31-A757-060DAF5A3C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CCD82E6-2373-4F54-8E80-25597713E465}"/>
              </a:ext>
            </a:extLst>
          </p:cNvPr>
          <p:cNvSpPr/>
          <p:nvPr/>
        </p:nvSpPr>
        <p:spPr>
          <a:xfrm>
            <a:off x="1769838" y="300315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Таблица 22">
                <a:extLst>
                  <a:ext uri="{FF2B5EF4-FFF2-40B4-BE49-F238E27FC236}">
                    <a16:creationId xmlns:a16="http://schemas.microsoft.com/office/drawing/2014/main" id="{F3F32805-1C6B-4B03-88BA-D1628370529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71147" y="4643526"/>
              <a:ext cx="2451060" cy="2103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11530">
                      <a:extLst>
                        <a:ext uri="{9D8B030D-6E8A-4147-A177-3AD203B41FA5}">
                          <a16:colId xmlns:a16="http://schemas.microsoft.com/office/drawing/2014/main" val="1595503474"/>
                        </a:ext>
                      </a:extLst>
                    </a:gridCol>
                    <a:gridCol w="811530">
                      <a:extLst>
                        <a:ext uri="{9D8B030D-6E8A-4147-A177-3AD203B41FA5}">
                          <a16:colId xmlns:a16="http://schemas.microsoft.com/office/drawing/2014/main" val="3256726534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636055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a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b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c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97713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d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oMath>
                            </m:oMathPara>
                          </a14:m>
                          <a:endParaRPr lang="ru-RU" sz="4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113180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g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h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i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660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Таблица 22">
                <a:extLst>
                  <a:ext uri="{FF2B5EF4-FFF2-40B4-BE49-F238E27FC236}">
                    <a16:creationId xmlns:a16="http://schemas.microsoft.com/office/drawing/2014/main" id="{F3F32805-1C6B-4B03-88BA-D162837052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4903572"/>
                  </p:ext>
                </p:extLst>
              </p:nvPr>
            </p:nvGraphicFramePr>
            <p:xfrm>
              <a:off x="7771147" y="4643526"/>
              <a:ext cx="2451060" cy="2103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11530">
                      <a:extLst>
                        <a:ext uri="{9D8B030D-6E8A-4147-A177-3AD203B41FA5}">
                          <a16:colId xmlns:a16="http://schemas.microsoft.com/office/drawing/2014/main" val="1595503474"/>
                        </a:ext>
                      </a:extLst>
                    </a:gridCol>
                    <a:gridCol w="811530">
                      <a:extLst>
                        <a:ext uri="{9D8B030D-6E8A-4147-A177-3AD203B41FA5}">
                          <a16:colId xmlns:a16="http://schemas.microsoft.com/office/drawing/2014/main" val="3256726534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636055110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a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b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c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9771358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d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13793" r="-102985" b="-136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1131809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g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h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i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660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92EBDA6-8BD7-47F6-8F60-5FE16306816F}"/>
              </a:ext>
            </a:extLst>
          </p:cNvPr>
          <p:cNvGrpSpPr/>
          <p:nvPr/>
        </p:nvGrpSpPr>
        <p:grpSpPr>
          <a:xfrm>
            <a:off x="4614668" y="2317399"/>
            <a:ext cx="720000" cy="720080"/>
            <a:chOff x="2927648" y="2852936"/>
            <a:chExt cx="720000" cy="72008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EB928236-D5F2-428E-82FC-7BBA79D19730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8F842B6-E54F-4183-AACD-6F5C216425C8}"/>
                </a:ext>
              </a:extLst>
            </p:cNvPr>
            <p:cNvCxnSpPr>
              <a:stCxn id="34" idx="1"/>
              <a:endCxn id="34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74AB962F-2EE0-483D-9D54-FFA27FEA06FE}"/>
                </a:ext>
              </a:extLst>
            </p:cNvPr>
            <p:cNvCxnSpPr>
              <a:stCxn id="34" idx="7"/>
              <a:endCxn id="34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649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27" grpId="0"/>
      <p:bldP spid="28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B0EBA2AF-1A63-4A15-95BB-DEBB7BF01B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772816"/>
            <a:ext cx="7992888" cy="46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635F16B-B792-2435-E1FF-F1B7BDBCC394}"/>
              </a:ext>
            </a:extLst>
          </p:cNvPr>
          <p:cNvSpPr/>
          <p:nvPr/>
        </p:nvSpPr>
        <p:spPr>
          <a:xfrm>
            <a:off x="1769838" y="300315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1967DB7-F681-255A-870F-F9CF782F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2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6A1D8E-0E8F-4ECD-A280-23DD54364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492896"/>
            <a:ext cx="2381437" cy="235692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9F9D3B-B3A5-4971-97D9-6B353BCBF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656" y="1929706"/>
            <a:ext cx="1741651" cy="17416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55FA8A-E7B9-457A-AADC-1028EA80B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3965856"/>
            <a:ext cx="1786313" cy="1767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4F2684-DD87-4886-988B-127050B05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154" y="1911736"/>
            <a:ext cx="2128468" cy="17744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171E39-F40B-45ED-89F7-C225BDA9F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409" y="3965856"/>
            <a:ext cx="1782361" cy="17744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7798E6-4FBD-4404-82FB-E849C782ED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1680" y="1948335"/>
            <a:ext cx="2104865" cy="161545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5C88A67-2DED-491A-8176-215F0BF446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114"/>
          <a:stretch/>
        </p:blipFill>
        <p:spPr>
          <a:xfrm>
            <a:off x="7463200" y="3959329"/>
            <a:ext cx="1759162" cy="17744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1DC2CA9-2A5D-45CF-B421-F0DC3156D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1106" y="2162339"/>
            <a:ext cx="2331435" cy="109302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E8C6A62-E37E-4EDE-944C-132F0D45F3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4855" y="3981284"/>
            <a:ext cx="1767925" cy="176792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2545D08-B7E9-4EF4-807C-03F78DE16254}"/>
              </a:ext>
            </a:extLst>
          </p:cNvPr>
          <p:cNvSpPr/>
          <p:nvPr/>
        </p:nvSpPr>
        <p:spPr>
          <a:xfrm>
            <a:off x="1769837" y="300315"/>
            <a:ext cx="9465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Фильтры – Разный Результат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DEDC-1D9B-9F1B-CAC0-485ADD4764C7}"/>
              </a:ext>
            </a:extLst>
          </p:cNvPr>
          <p:cNvSpPr txBox="1"/>
          <p:nvPr/>
        </p:nvSpPr>
        <p:spPr>
          <a:xfrm>
            <a:off x="2855640" y="6105793"/>
            <a:ext cx="6141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https://setosa.io/ev/image-kernels/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DB0376-347D-4078-B0A8-9F967110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97" y="170350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7" name="Picture 83">
            <a:extLst>
              <a:ext uri="{FF2B5EF4-FFF2-40B4-BE49-F238E27FC236}">
                <a16:creationId xmlns:a16="http://schemas.microsoft.com/office/drawing/2014/main" id="{7E236AB2-2A72-46C8-A3F9-F07A84B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59" y="421778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Picture 85">
            <a:extLst>
              <a:ext uri="{FF2B5EF4-FFF2-40B4-BE49-F238E27FC236}">
                <a16:creationId xmlns:a16="http://schemas.microsoft.com/office/drawing/2014/main" id="{1386DF1C-55AC-440C-86D8-A273245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779" y="3604834"/>
            <a:ext cx="1524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>
            <a:extLst>
              <a:ext uri="{FF2B5EF4-FFF2-40B4-BE49-F238E27FC236}">
                <a16:creationId xmlns:a16="http://schemas.microsoft.com/office/drawing/2014/main" id="{2430FA04-7CD9-44FA-A443-13479A5B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040" y="303884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" name="Picture 87">
            <a:extLst>
              <a:ext uri="{FF2B5EF4-FFF2-40B4-BE49-F238E27FC236}">
                <a16:creationId xmlns:a16="http://schemas.microsoft.com/office/drawing/2014/main" id="{BDE8980B-68EF-485B-A936-75735EC7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566" y="2122257"/>
            <a:ext cx="2381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>
            <a:extLst>
              <a:ext uri="{FF2B5EF4-FFF2-40B4-BE49-F238E27FC236}">
                <a16:creationId xmlns:a16="http://schemas.microsoft.com/office/drawing/2014/main" id="{D4EB3F7A-9890-4DEB-9619-B299A29A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03" y="4258132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>
            <a:extLst>
              <a:ext uri="{FF2B5EF4-FFF2-40B4-BE49-F238E27FC236}">
                <a16:creationId xmlns:a16="http://schemas.microsoft.com/office/drawing/2014/main" id="{80F33399-D383-4EE2-A1CF-EEA0D36E9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81" y="3943807"/>
            <a:ext cx="5143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>
            <a:extLst>
              <a:ext uri="{FF2B5EF4-FFF2-40B4-BE49-F238E27FC236}">
                <a16:creationId xmlns:a16="http://schemas.microsoft.com/office/drawing/2014/main" id="{246F3868-9ED8-4181-9EC7-6F9A078F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552" y="280184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95">
            <a:extLst>
              <a:ext uri="{FF2B5EF4-FFF2-40B4-BE49-F238E27FC236}">
                <a16:creationId xmlns:a16="http://schemas.microsoft.com/office/drawing/2014/main" id="{CF1F38E7-41C5-466F-8465-E23A3390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79" y="345636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>
            <a:extLst>
              <a:ext uri="{FF2B5EF4-FFF2-40B4-BE49-F238E27FC236}">
                <a16:creationId xmlns:a16="http://schemas.microsoft.com/office/drawing/2014/main" id="{86F061EE-2C0F-48E9-8759-369F3BA2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02" y="1600827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Picture 99">
            <a:extLst>
              <a:ext uri="{FF2B5EF4-FFF2-40B4-BE49-F238E27FC236}">
                <a16:creationId xmlns:a16="http://schemas.microsoft.com/office/drawing/2014/main" id="{09452E32-5E2D-4753-8D51-A57B4196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77" y="3380528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>
            <a:extLst>
              <a:ext uri="{FF2B5EF4-FFF2-40B4-BE49-F238E27FC236}">
                <a16:creationId xmlns:a16="http://schemas.microsoft.com/office/drawing/2014/main" id="{4244B354-A93A-4F45-B15E-5BA00AB8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4" y="2246082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Picture 101">
            <a:extLst>
              <a:ext uri="{FF2B5EF4-FFF2-40B4-BE49-F238E27FC236}">
                <a16:creationId xmlns:a16="http://schemas.microsoft.com/office/drawing/2014/main" id="{F48BE03C-E7A6-4EC5-A5F9-C23E3954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48" y="3541312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Picture 112">
            <a:extLst>
              <a:ext uri="{FF2B5EF4-FFF2-40B4-BE49-F238E27FC236}">
                <a16:creationId xmlns:a16="http://schemas.microsoft.com/office/drawing/2014/main" id="{22CDD443-A292-42C3-BD17-A81F08A2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391" y="2801842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Picture 114">
            <a:extLst>
              <a:ext uri="{FF2B5EF4-FFF2-40B4-BE49-F238E27FC236}">
                <a16:creationId xmlns:a16="http://schemas.microsoft.com/office/drawing/2014/main" id="{6D9B9C7C-D2A1-4C04-951D-6658D0E0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6" y="3594840"/>
            <a:ext cx="2667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9" name="Picture 115">
            <a:extLst>
              <a:ext uri="{FF2B5EF4-FFF2-40B4-BE49-F238E27FC236}">
                <a16:creationId xmlns:a16="http://schemas.microsoft.com/office/drawing/2014/main" id="{E2723B28-77CE-4277-8B65-E66496DE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454" y="256371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2" name="Picture 118">
            <a:extLst>
              <a:ext uri="{FF2B5EF4-FFF2-40B4-BE49-F238E27FC236}">
                <a16:creationId xmlns:a16="http://schemas.microsoft.com/office/drawing/2014/main" id="{88C437A3-5AEE-4DAD-9628-C72F9FD0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542" y="368532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3" name="Picture 119">
            <a:extLst>
              <a:ext uri="{FF2B5EF4-FFF2-40B4-BE49-F238E27FC236}">
                <a16:creationId xmlns:a16="http://schemas.microsoft.com/office/drawing/2014/main" id="{00538A45-A7C0-43D4-B988-E6EC5E54F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363" y="1741839"/>
            <a:ext cx="39052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gradient-descriptor.png">
            <a:extLst>
              <a:ext uri="{FF2B5EF4-FFF2-40B4-BE49-F238E27FC236}">
                <a16:creationId xmlns:a16="http://schemas.microsoft.com/office/drawing/2014/main" id="{C86515DF-7448-4CE4-9878-6B9968C90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4179" r="2513" b="15625"/>
          <a:stretch/>
        </p:blipFill>
        <p:spPr bwMode="auto">
          <a:xfrm>
            <a:off x="7651108" y="4876314"/>
            <a:ext cx="3834357" cy="169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FCD00C-A12D-42E8-BB3D-8B201F435FA2}"/>
              </a:ext>
            </a:extLst>
          </p:cNvPr>
          <p:cNvSpPr/>
          <p:nvPr/>
        </p:nvSpPr>
        <p:spPr>
          <a:xfrm>
            <a:off x="8708648" y="4330583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 (4*4*8)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Инженерия признаков для Изображений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6240016" y="1772816"/>
            <a:ext cx="936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SIFT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r>
              <a:rPr lang="en-US" b="1" dirty="0">
                <a:solidFill>
                  <a:schemeClr val="bg1"/>
                </a:solidFill>
                <a:latin typeface="-apple-system"/>
              </a:rPr>
              <a:t>SURF 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r>
              <a:rPr lang="en-US" b="1" dirty="0">
                <a:solidFill>
                  <a:schemeClr val="bg1"/>
                </a:solidFill>
                <a:latin typeface="-apple-system"/>
              </a:rPr>
              <a:t>ORB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57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Инженерия признаков для Изображений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84E697-05D8-81B5-CB15-5CC60E9A6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108394"/>
            <a:ext cx="4176464" cy="27836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4BFEB9-52BC-B72B-39ED-2398FD4B0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129247"/>
            <a:ext cx="3845803" cy="25622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43850A-33FA-D3CD-B524-6D0C61874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036412"/>
            <a:ext cx="5550963" cy="26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Инженерия признаков для Изображений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0A2C3F-28A7-05AC-CC24-CACBD7AE49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3921" y="3981029"/>
            <a:ext cx="5233410" cy="27074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79099-A5C7-3B0B-8C91-3C01D7EEC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272" y="1567353"/>
            <a:ext cx="3801437" cy="25355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723C5D-4200-EB22-648B-F01120147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961" y="1129247"/>
            <a:ext cx="4227658" cy="28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09FAC4F-9B29-4A22-85F0-904987582936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23392" y="1340768"/>
            <a:ext cx="113052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Нелинейные)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</a:p>
        </p:txBody>
      </p:sp>
    </p:spTree>
    <p:extLst>
      <p:ext uri="{BB962C8B-B14F-4D97-AF65-F5344CB8AC3E}">
        <p14:creationId xmlns:p14="http://schemas.microsoft.com/office/powerpoint/2010/main" val="28410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581346" cy="275478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Развитие идей «простого» Машинного Обучения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B03D59-8D6A-41AA-A876-1EEECD683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412776"/>
            <a:ext cx="10766328" cy="3861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61682-CD21-46E5-A329-1622970498B4}"/>
              </a:ext>
            </a:extLst>
          </p:cNvPr>
          <p:cNvSpPr txBox="1"/>
          <p:nvPr/>
        </p:nvSpPr>
        <p:spPr>
          <a:xfrm>
            <a:off x="1017351" y="5960734"/>
            <a:ext cx="10445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Zheng, Liang, Yi Yang, and Qi Tian. "SIFT meets CNN: A decade survey of instance retrieval."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40, no. 5 (2017): 1224-1244.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8B1138-6256-475E-9690-C6B6310B437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Viola Jones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700808"/>
            <a:ext cx="11613157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3F25285-9EDF-4163-A6B3-55BCA5248825}"/>
                  </a:ext>
                </a:extLst>
              </p:cNvPr>
              <p:cNvSpPr/>
              <p:nvPr/>
            </p:nvSpPr>
            <p:spPr>
              <a:xfrm>
                <a:off x="479376" y="2351517"/>
                <a:ext cx="5832648" cy="273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“Прямоугольные фильтры”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(сложная вариация признаков Хаара)</a:t>
                </a:r>
              </a:p>
              <a:p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Численно: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(Что попало в </m:t>
                      </m:r>
                      <m:r>
                        <a:rPr lang="ru-RU" sz="2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Белую зону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– 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(Что попало в Черную зону)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3F25285-9EDF-4163-A6B3-55BCA5248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351517"/>
                <a:ext cx="5832648" cy="2739211"/>
              </a:xfrm>
              <a:prstGeom prst="rect">
                <a:avLst/>
              </a:prstGeom>
              <a:blipFill>
                <a:blip r:embed="rId4"/>
                <a:stretch>
                  <a:fillRect l="-1674" t="-17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EED1943-0D09-44CB-9E47-B5883A47211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 Виола-Джонс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1F02E35-8D6B-4864-815B-A78D972D81EF}"/>
              </a:ext>
            </a:extLst>
          </p:cNvPr>
          <p:cNvSpPr/>
          <p:nvPr/>
        </p:nvSpPr>
        <p:spPr>
          <a:xfrm>
            <a:off x="7392144" y="1916833"/>
            <a:ext cx="1800200" cy="18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46C03357-8EF4-4B5B-896D-C67B3298B4C5}"/>
              </a:ext>
            </a:extLst>
          </p:cNvPr>
          <p:cNvSpPr/>
          <p:nvPr/>
        </p:nvSpPr>
        <p:spPr>
          <a:xfrm>
            <a:off x="8322912" y="1916833"/>
            <a:ext cx="869432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58B77C1-28F2-4101-B279-01F320545FFE}"/>
              </a:ext>
            </a:extLst>
          </p:cNvPr>
          <p:cNvSpPr/>
          <p:nvPr/>
        </p:nvSpPr>
        <p:spPr>
          <a:xfrm rot="16200000">
            <a:off x="10122912" y="1930431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8894B85F-EC7F-4E96-BEF4-518313EB9539}"/>
              </a:ext>
            </a:extLst>
          </p:cNvPr>
          <p:cNvSpPr/>
          <p:nvPr/>
        </p:nvSpPr>
        <p:spPr>
          <a:xfrm rot="16200000">
            <a:off x="10572912" y="1494757"/>
            <a:ext cx="900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EB22420-8127-4D04-BCAF-26B4825B1B35}"/>
              </a:ext>
            </a:extLst>
          </p:cNvPr>
          <p:cNvSpPr/>
          <p:nvPr/>
        </p:nvSpPr>
        <p:spPr>
          <a:xfrm>
            <a:off x="7104112" y="4725144"/>
            <a:ext cx="2700000" cy="9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47DA4204-F686-4C76-BE08-419E39A2CB0F}"/>
              </a:ext>
            </a:extLst>
          </p:cNvPr>
          <p:cNvSpPr/>
          <p:nvPr/>
        </p:nvSpPr>
        <p:spPr>
          <a:xfrm>
            <a:off x="8004112" y="4725144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59AE0BCB-116A-4CE8-AF77-E548FFA732F1}"/>
              </a:ext>
            </a:extLst>
          </p:cNvPr>
          <p:cNvSpPr/>
          <p:nvPr/>
        </p:nvSpPr>
        <p:spPr>
          <a:xfrm>
            <a:off x="10122912" y="4184930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9BA398B-C63E-4143-92A6-927932680BBD}"/>
              </a:ext>
            </a:extLst>
          </p:cNvPr>
          <p:cNvSpPr/>
          <p:nvPr/>
        </p:nvSpPr>
        <p:spPr>
          <a:xfrm>
            <a:off x="11023895" y="5085184"/>
            <a:ext cx="900000" cy="88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D0AB555-4056-4218-99D1-EF717ACAD6E6}"/>
              </a:ext>
            </a:extLst>
          </p:cNvPr>
          <p:cNvSpPr/>
          <p:nvPr/>
        </p:nvSpPr>
        <p:spPr>
          <a:xfrm>
            <a:off x="10122912" y="4149080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2" name="Таблица 51"/>
          <p:cNvGraphicFramePr>
            <a:graphicFrameLocks noGrp="1"/>
          </p:cNvGraphicFramePr>
          <p:nvPr/>
        </p:nvGraphicFramePr>
        <p:xfrm>
          <a:off x="10128448" y="4149080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1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2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p:graphicFrame>
        <p:nvGraphicFramePr>
          <p:cNvPr id="53" name="Таблица 52"/>
          <p:cNvGraphicFramePr>
            <a:graphicFrameLocks noGrp="1"/>
          </p:cNvGraphicFramePr>
          <p:nvPr/>
        </p:nvGraphicFramePr>
        <p:xfrm>
          <a:off x="10128448" y="1916832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1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2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3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4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p:graphicFrame>
        <p:nvGraphicFramePr>
          <p:cNvPr id="54" name="Таблица 53"/>
          <p:cNvGraphicFramePr>
            <a:graphicFrameLocks noGrp="1"/>
          </p:cNvGraphicFramePr>
          <p:nvPr/>
        </p:nvGraphicFramePr>
        <p:xfrm>
          <a:off x="7392144" y="1916832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248128" y="3717032"/>
                <a:ext cx="21627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3717032"/>
                <a:ext cx="21627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9912424" y="3645024"/>
                <a:ext cx="23791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3645024"/>
                <a:ext cx="237917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0017520" y="5949280"/>
                <a:ext cx="20730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520" y="5949280"/>
                <a:ext cx="207300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/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192344" y="5589240"/>
            <a:ext cx="258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Ожидаемый ответ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0" y="5733256"/>
            <a:ext cx="240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Входные данные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B713D-202A-4835-AA05-6609FAE12DBF}"/>
              </a:ext>
            </a:extLst>
          </p:cNvPr>
          <p:cNvSpPr txBox="1"/>
          <p:nvPr/>
        </p:nvSpPr>
        <p:spPr>
          <a:xfrm>
            <a:off x="5519936" y="5589240"/>
            <a:ext cx="294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Машинное обучение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E966C01-F263-4AAC-A1B4-3710CDE93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191344" y="2060848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3">
            <a:extLst>
              <a:ext uri="{FF2B5EF4-FFF2-40B4-BE49-F238E27FC236}">
                <a16:creationId xmlns:a16="http://schemas.microsoft.com/office/drawing/2014/main" id="{7E236AB2-2A72-46C8-A3F9-F07A84B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22048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8">
            <a:extLst>
              <a:ext uri="{FF2B5EF4-FFF2-40B4-BE49-F238E27FC236}">
                <a16:creationId xmlns:a16="http://schemas.microsoft.com/office/drawing/2014/main" id="{86F061EE-2C0F-48E9-8759-369F3BA2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55679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9">
            <a:extLst>
              <a:ext uri="{FF2B5EF4-FFF2-40B4-BE49-F238E27FC236}">
                <a16:creationId xmlns:a16="http://schemas.microsoft.com/office/drawing/2014/main" id="{09452E32-5E2D-4753-8D51-A57B4196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27687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0">
            <a:extLst>
              <a:ext uri="{FF2B5EF4-FFF2-40B4-BE49-F238E27FC236}">
                <a16:creationId xmlns:a16="http://schemas.microsoft.com/office/drawing/2014/main" id="{4244B354-A93A-4F45-B15E-5BA00AB8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556792"/>
            <a:ext cx="668499" cy="66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2">
            <a:extLst>
              <a:ext uri="{FF2B5EF4-FFF2-40B4-BE49-F238E27FC236}">
                <a16:creationId xmlns:a16="http://schemas.microsoft.com/office/drawing/2014/main" id="{22CDD443-A292-42C3-BD17-A81F08A2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27687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radient-descriptor.png">
            <a:extLst>
              <a:ext uri="{FF2B5EF4-FFF2-40B4-BE49-F238E27FC236}">
                <a16:creationId xmlns:a16="http://schemas.microsoft.com/office/drawing/2014/main" id="{C86515DF-7448-4CE4-9878-6B9968C90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4179" r="2513" b="15625"/>
          <a:stretch/>
        </p:blipFill>
        <p:spPr bwMode="auto">
          <a:xfrm>
            <a:off x="2423592" y="2852936"/>
            <a:ext cx="1789346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6EDFEE-0E2C-48F8-82F5-8CEF2A2B910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853" t="69799" r="64960"/>
          <a:stretch/>
        </p:blipFill>
        <p:spPr>
          <a:xfrm>
            <a:off x="263352" y="4221088"/>
            <a:ext cx="1431828" cy="14401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2783632" y="5733256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Признаки</a:t>
            </a:r>
          </a:p>
        </p:txBody>
      </p:sp>
      <p:pic>
        <p:nvPicPr>
          <p:cNvPr id="27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2492896"/>
            <a:ext cx="407458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840416" y="2276872"/>
            <a:ext cx="1330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Девушка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Лена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шляпе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840416" y="4293096"/>
            <a:ext cx="136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Это пять!</a:t>
            </a:r>
          </a:p>
        </p:txBody>
      </p:sp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E193CAF-FF43-4AF7-AA35-857373386E7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49362" b="74579"/>
          <a:stretch/>
        </p:blipFill>
        <p:spPr>
          <a:xfrm>
            <a:off x="2495600" y="4365104"/>
            <a:ext cx="2966844" cy="13488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7568" y="3717032"/>
            <a:ext cx="767415" cy="7674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7688" y="3717032"/>
            <a:ext cx="1717036" cy="5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11" grpId="0"/>
      <p:bldP spid="15" grpId="0"/>
      <p:bldP spid="26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изображения</a:t>
            </a:r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71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8976320" y="5301208"/>
            <a:ext cx="258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Ожидаемый ответ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191344" y="5373216"/>
            <a:ext cx="240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Входные данные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B713D-202A-4835-AA05-6609FAE12DBF}"/>
              </a:ext>
            </a:extLst>
          </p:cNvPr>
          <p:cNvSpPr txBox="1"/>
          <p:nvPr/>
        </p:nvSpPr>
        <p:spPr>
          <a:xfrm>
            <a:off x="4799856" y="5301208"/>
            <a:ext cx="238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Нейронные Сети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E966C01-F263-4AAC-A1B4-3710CDE93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263352" y="1772816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6EDFEE-0E2C-48F8-82F5-8CEF2A2B91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53" t="69799" r="64960"/>
          <a:stretch/>
        </p:blipFill>
        <p:spPr>
          <a:xfrm>
            <a:off x="479376" y="3789040"/>
            <a:ext cx="1431828" cy="1440160"/>
          </a:xfrm>
          <a:prstGeom prst="rect">
            <a:avLst/>
          </a:prstGeom>
        </p:spPr>
      </p:pic>
      <p:pic>
        <p:nvPicPr>
          <p:cNvPr id="27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204864"/>
            <a:ext cx="407458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480376" y="2420888"/>
            <a:ext cx="1330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Девушка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Лена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шляпе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480376" y="4293096"/>
            <a:ext cx="136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Это пять!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3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11" grpId="0"/>
      <p:bldP spid="15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Фреймфорки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58" y="1613877"/>
            <a:ext cx="9640435" cy="454749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23792" y="6165304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AI-тренды</a:t>
            </a:r>
            <a:r>
              <a:rPr lang="ru-RU" dirty="0">
                <a:solidFill>
                  <a:schemeClr val="bg1"/>
                </a:solidFill>
              </a:rPr>
              <a:t> Открытие летней школы</a:t>
            </a:r>
          </a:p>
          <a:p>
            <a:r>
              <a:rPr lang="ru-RU" dirty="0">
                <a:solidFill>
                  <a:schemeClr val="bg1"/>
                </a:solidFill>
              </a:rPr>
              <a:t>М. Степнов Июль 2021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655840" y="2564904"/>
            <a:ext cx="504056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7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8C593F-B934-4C4A-883B-618373E59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1320338"/>
            <a:ext cx="3676364" cy="3676364"/>
          </a:xfrm>
          <a:prstGeom prst="rect">
            <a:avLst/>
          </a:prstGeom>
        </p:spPr>
      </p:pic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89007"/>
              </p:ext>
            </p:extLst>
          </p:nvPr>
        </p:nvGraphicFramePr>
        <p:xfrm>
          <a:off x="6744072" y="1465551"/>
          <a:ext cx="3600000" cy="360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BFF5A86-A2E2-4A3C-A884-05C5046A23BD}"/>
              </a:ext>
            </a:extLst>
          </p:cNvPr>
          <p:cNvSpPr txBox="1"/>
          <p:nvPr/>
        </p:nvSpPr>
        <p:spPr>
          <a:xfrm>
            <a:off x="8059646" y="85771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E32F52-526A-4A6C-AE5C-E1317D78432E}"/>
              </a:ext>
            </a:extLst>
          </p:cNvPr>
          <p:cNvSpPr txBox="1"/>
          <p:nvPr/>
        </p:nvSpPr>
        <p:spPr>
          <a:xfrm>
            <a:off x="10392303" y="328266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21" name="Правая фигурная скобка 20">
            <a:extLst>
              <a:ext uri="{FF2B5EF4-FFF2-40B4-BE49-F238E27FC236}">
                <a16:creationId xmlns:a16="http://schemas.microsoft.com/office/drawing/2014/main" id="{0247ED74-05B1-444A-B0B2-76BB45E174C2}"/>
              </a:ext>
            </a:extLst>
          </p:cNvPr>
          <p:cNvSpPr/>
          <p:nvPr/>
        </p:nvSpPr>
        <p:spPr>
          <a:xfrm>
            <a:off x="10232169" y="1380934"/>
            <a:ext cx="340574" cy="3793735"/>
          </a:xfrm>
          <a:prstGeom prst="rightBrac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авая фигурная скобка 21">
            <a:extLst>
              <a:ext uri="{FF2B5EF4-FFF2-40B4-BE49-F238E27FC236}">
                <a16:creationId xmlns:a16="http://schemas.microsoft.com/office/drawing/2014/main" id="{3DFF39CF-0FB7-41E6-B7BB-D306B24978DE}"/>
              </a:ext>
            </a:extLst>
          </p:cNvPr>
          <p:cNvSpPr/>
          <p:nvPr/>
        </p:nvSpPr>
        <p:spPr>
          <a:xfrm rot="16200000">
            <a:off x="8384936" y="-559096"/>
            <a:ext cx="340574" cy="3793735"/>
          </a:xfrm>
          <a:prstGeom prst="rightBrac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про числа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4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3" name="Таблица 32">
            <a:extLst>
              <a:ext uri="{FF2B5EF4-FFF2-40B4-BE49-F238E27FC236}">
                <a16:creationId xmlns:a16="http://schemas.microsoft.com/office/drawing/2014/main" id="{0271C624-F6CA-4D5C-B9D2-EF505110F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908668"/>
              </p:ext>
            </p:extLst>
          </p:nvPr>
        </p:nvGraphicFramePr>
        <p:xfrm>
          <a:off x="675924" y="1369080"/>
          <a:ext cx="3600000" cy="360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graphicFrame>
        <p:nvGraphicFramePr>
          <p:cNvPr id="34" name="Таблица 33">
            <a:extLst>
              <a:ext uri="{FF2B5EF4-FFF2-40B4-BE49-F238E27FC236}">
                <a16:creationId xmlns:a16="http://schemas.microsoft.com/office/drawing/2014/main" id="{F654BE81-07E5-44F4-82A7-202F81ED3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251201"/>
              </p:ext>
            </p:extLst>
          </p:nvPr>
        </p:nvGraphicFramePr>
        <p:xfrm>
          <a:off x="5472197" y="1019823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38011593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962835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6878277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30399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84089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85083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54032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343571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52069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856404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71059"/>
                  </a:ext>
                </a:extLst>
              </a:tr>
            </a:tbl>
          </a:graphicData>
        </a:graphic>
      </p:graphicFrame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79808DB2-2318-46EB-95C8-AF890403A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115337"/>
              </p:ext>
            </p:extLst>
          </p:nvPr>
        </p:nvGraphicFramePr>
        <p:xfrm>
          <a:off x="5460838" y="1462573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7270509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58540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612970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468991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83843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829672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6102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373953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65508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317729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820509"/>
                  </a:ext>
                </a:extLst>
              </a:tr>
            </a:tbl>
          </a:graphicData>
        </a:graphic>
      </p:graphicFrame>
      <p:graphicFrame>
        <p:nvGraphicFramePr>
          <p:cNvPr id="36" name="Таблица 35">
            <a:extLst>
              <a:ext uri="{FF2B5EF4-FFF2-40B4-BE49-F238E27FC236}">
                <a16:creationId xmlns:a16="http://schemas.microsoft.com/office/drawing/2014/main" id="{A6C21C59-C599-4A5B-B535-6C4D20105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568337"/>
              </p:ext>
            </p:extLst>
          </p:nvPr>
        </p:nvGraphicFramePr>
        <p:xfrm>
          <a:off x="5460838" y="1950738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37121453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154343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826128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046550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99497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4137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357477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851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911340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444151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256400"/>
                  </a:ext>
                </a:extLst>
              </a:tr>
            </a:tbl>
          </a:graphicData>
        </a:graphic>
      </p:graphicFrame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36ABBDBB-9927-410D-893C-C2E1633AE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650436"/>
              </p:ext>
            </p:extLst>
          </p:nvPr>
        </p:nvGraphicFramePr>
        <p:xfrm>
          <a:off x="5474193" y="2426230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8162489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376548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17281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9378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333591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461024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1955329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797887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48601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0417291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349589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335A3384-5263-4C96-9F75-8BAEC566D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66343"/>
              </p:ext>
            </p:extLst>
          </p:nvPr>
        </p:nvGraphicFramePr>
        <p:xfrm>
          <a:off x="5460838" y="2899655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0127463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378867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79708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227979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6031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777015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403212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858822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336898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209764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87058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C14E3F17-E28F-4199-9609-48FF4AA06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192089"/>
              </p:ext>
            </p:extLst>
          </p:nvPr>
        </p:nvGraphicFramePr>
        <p:xfrm>
          <a:off x="5460838" y="3373080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32245152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384688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013430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651243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162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297983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704803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153736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294399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1557254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50906"/>
                  </a:ext>
                </a:extLst>
              </a:tr>
            </a:tbl>
          </a:graphicData>
        </a:graphic>
      </p:graphicFrame>
      <p:graphicFrame>
        <p:nvGraphicFramePr>
          <p:cNvPr id="40" name="Таблица 39">
            <a:extLst>
              <a:ext uri="{FF2B5EF4-FFF2-40B4-BE49-F238E27FC236}">
                <a16:creationId xmlns:a16="http://schemas.microsoft.com/office/drawing/2014/main" id="{76609AD1-F27F-4EA1-94BF-0069DAB70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71398"/>
              </p:ext>
            </p:extLst>
          </p:nvPr>
        </p:nvGraphicFramePr>
        <p:xfrm>
          <a:off x="5469356" y="3829290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2359636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86548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801368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370036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265090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448299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185785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135571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18407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4938566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94258"/>
                  </a:ext>
                </a:extLst>
              </a:tr>
            </a:tbl>
          </a:graphicData>
        </a:graphic>
      </p:graphicFrame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B2939557-7019-4818-B169-DE8A6060E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627203"/>
              </p:ext>
            </p:extLst>
          </p:nvPr>
        </p:nvGraphicFramePr>
        <p:xfrm>
          <a:off x="5469356" y="4260475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9331452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096430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298868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40850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868302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72842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936214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044721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82484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527865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72407"/>
                  </a:ext>
                </a:extLst>
              </a:tr>
            </a:tbl>
          </a:graphicData>
        </a:graphic>
      </p:graphicFrame>
      <p:graphicFrame>
        <p:nvGraphicFramePr>
          <p:cNvPr id="42" name="Таблица 41">
            <a:extLst>
              <a:ext uri="{FF2B5EF4-FFF2-40B4-BE49-F238E27FC236}">
                <a16:creationId xmlns:a16="http://schemas.microsoft.com/office/drawing/2014/main" id="{8E1C80CC-BC02-447F-8BD8-8DDDAACF1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354470"/>
              </p:ext>
            </p:extLst>
          </p:nvPr>
        </p:nvGraphicFramePr>
        <p:xfrm>
          <a:off x="5460838" y="4702470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11282443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095196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034696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325593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497530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64092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326341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281276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92552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6717125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77609"/>
                  </a:ext>
                </a:extLst>
              </a:tr>
            </a:tbl>
          </a:graphicData>
        </a:graphic>
      </p:graphicFrame>
      <p:graphicFrame>
        <p:nvGraphicFramePr>
          <p:cNvPr id="43" name="Таблица 42">
            <a:extLst>
              <a:ext uri="{FF2B5EF4-FFF2-40B4-BE49-F238E27FC236}">
                <a16:creationId xmlns:a16="http://schemas.microsoft.com/office/drawing/2014/main" id="{E857785C-CD26-4BEF-B011-32E550973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633751"/>
              </p:ext>
            </p:extLst>
          </p:nvPr>
        </p:nvGraphicFramePr>
        <p:xfrm>
          <a:off x="5469356" y="5144465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5286783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7207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998373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181969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184047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793045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083134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412279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912624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63535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137445"/>
                  </a:ext>
                </a:extLst>
              </a:tr>
            </a:tbl>
          </a:graphicData>
        </a:graphic>
      </p:graphicFrame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3DF3EF1-48A8-45CB-A1C5-7027DEDAE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26445" y="658734"/>
            <a:ext cx="1772999" cy="180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47C7832-6228-44FD-AE33-AA2FE0D6C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424945" y="2409481"/>
            <a:ext cx="1775998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9CF0A6-4AEE-4813-B664-98DECE6D2FEE}"/>
              </a:ext>
            </a:extLst>
          </p:cNvPr>
          <p:cNvSpPr txBox="1"/>
          <p:nvPr/>
        </p:nvSpPr>
        <p:spPr>
          <a:xfrm>
            <a:off x="10141262" y="3242548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F6867150-1E73-4DEC-B5FC-4E42E36E0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424944" y="4365479"/>
            <a:ext cx="1775998" cy="1800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982A1B6-E1B1-4436-8484-2B0E4DFD4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424944" y="6124575"/>
            <a:ext cx="1775998" cy="18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EC159B4-B5AD-40EB-911A-7B399B3FBEC8}"/>
              </a:ext>
            </a:extLst>
          </p:cNvPr>
          <p:cNvSpPr txBox="1"/>
          <p:nvPr/>
        </p:nvSpPr>
        <p:spPr>
          <a:xfrm>
            <a:off x="10992545" y="306896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rgbClr val="FF0000"/>
                </a:solidFill>
              </a:rPr>
              <a:t>784</a:t>
            </a:r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E9E9DCD6-A288-43EF-809C-F0D0A75E75BE}"/>
              </a:ext>
            </a:extLst>
          </p:cNvPr>
          <p:cNvSpPr/>
          <p:nvPr/>
        </p:nvSpPr>
        <p:spPr>
          <a:xfrm>
            <a:off x="10340635" y="-196859"/>
            <a:ext cx="340574" cy="6858000"/>
          </a:xfrm>
          <a:prstGeom prst="rightBrace">
            <a:avLst>
              <a:gd name="adj1" fmla="val 93263"/>
              <a:gd name="adj2" fmla="val 50000"/>
            </a:avLst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Преобразуем входные данные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/>
      <p:bldP spid="49" grpId="0"/>
      <p:bldP spid="5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Терминологии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2929CAE2-F86F-4584-8C68-4CC4904EC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274366"/>
              </p:ext>
            </p:extLst>
          </p:nvPr>
        </p:nvGraphicFramePr>
        <p:xfrm>
          <a:off x="2184353" y="1263482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7270509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58540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612970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468991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83843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829672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6102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373953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65508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317729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820509"/>
                  </a:ext>
                </a:extLst>
              </a:tr>
            </a:tbl>
          </a:graphicData>
        </a:graphic>
      </p:graphicFrame>
      <p:sp>
        <p:nvSpPr>
          <p:cNvPr id="30" name="Овал 29">
            <a:extLst>
              <a:ext uri="{FF2B5EF4-FFF2-40B4-BE49-F238E27FC236}">
                <a16:creationId xmlns:a16="http://schemas.microsoft.com/office/drawing/2014/main" id="{BFB88875-F540-4400-A836-6625BAC27EDC}"/>
              </a:ext>
            </a:extLst>
          </p:cNvPr>
          <p:cNvSpPr/>
          <p:nvPr/>
        </p:nvSpPr>
        <p:spPr>
          <a:xfrm>
            <a:off x="6375993" y="1818796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1A62830C-A2AC-4CCF-B44D-F420B5E5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32047"/>
              </p:ext>
            </p:extLst>
          </p:nvPr>
        </p:nvGraphicFramePr>
        <p:xfrm>
          <a:off x="587573" y="2113255"/>
          <a:ext cx="36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7471227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753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96158EFA-8368-4886-9049-AAB06F1233AB}"/>
              </a:ext>
            </a:extLst>
          </p:cNvPr>
          <p:cNvSpPr txBox="1"/>
          <p:nvPr/>
        </p:nvSpPr>
        <p:spPr>
          <a:xfrm>
            <a:off x="1163637" y="1969239"/>
            <a:ext cx="391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уровень активации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8C49E97E-AB9D-46BE-B6B6-AC77BF30D66B}"/>
                  </a:ext>
                </a:extLst>
              </p:cNvPr>
              <p:cNvSpPr/>
              <p:nvPr/>
            </p:nvSpPr>
            <p:spPr>
              <a:xfrm>
                <a:off x="7296581" y="1530764"/>
                <a:ext cx="4657942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Нейрон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функция активации</a:t>
                </a:r>
                <a:r>
                  <a:rPr lang="tr-TR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tr-T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en-US" sz="2800" dirty="0"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сумма входов</a:t>
                </a: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8C49E97E-AB9D-46BE-B6B6-AC77BF30D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581" y="1530764"/>
                <a:ext cx="4657942" cy="1384995"/>
              </a:xfrm>
              <a:prstGeom prst="rect">
                <a:avLst/>
              </a:prstGeom>
              <a:blipFill>
                <a:blip r:embed="rId4"/>
                <a:stretch>
                  <a:fillRect l="-2749" t="-4405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CFBA78ED-C5F2-44EE-9F00-052E30F50A2B}"/>
              </a:ext>
            </a:extLst>
          </p:cNvPr>
          <p:cNvSpPr/>
          <p:nvPr/>
        </p:nvSpPr>
        <p:spPr>
          <a:xfrm>
            <a:off x="5783297" y="4750326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5CF73507-AD9D-4F7E-B761-1B4D98FFDBA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751770" y="4485177"/>
            <a:ext cx="1118325" cy="351069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619FE158-2B8F-4EB9-BCA6-49999E557BEC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4751770" y="5251105"/>
            <a:ext cx="1118325" cy="509166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C990786C-1A05-4E0F-9054-89022285E4AD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6375993" y="5043675"/>
            <a:ext cx="1031527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810AD422-3191-4A6F-85D1-7A1044ACA733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4751770" y="5043675"/>
            <a:ext cx="1031527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9C4198D0-C77C-4BA9-835E-A075745ACC72}"/>
                  </a:ext>
                </a:extLst>
              </p:cNvPr>
              <p:cNvSpPr/>
              <p:nvPr/>
            </p:nvSpPr>
            <p:spPr>
              <a:xfrm>
                <a:off x="7248128" y="4135734"/>
                <a:ext cx="547260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Выход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Результат Применения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tr-T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tr-T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9C4198D0-C77C-4BA9-835E-A075745AC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4135734"/>
                <a:ext cx="5472608" cy="1815882"/>
              </a:xfrm>
              <a:prstGeom prst="rect">
                <a:avLst/>
              </a:prstGeom>
              <a:blipFill>
                <a:blip r:embed="rId5"/>
                <a:stretch>
                  <a:fillRect t="-3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5B10E50B-4652-45DC-AA12-41D62F1B5C16}"/>
                  </a:ext>
                </a:extLst>
              </p:cNvPr>
              <p:cNvSpPr/>
              <p:nvPr/>
            </p:nvSpPr>
            <p:spPr>
              <a:xfrm>
                <a:off x="949037" y="4184829"/>
                <a:ext cx="199125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Вход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Разные </a:t>
                </a:r>
                <a14:m>
                  <m:oMath xmlns:m="http://schemas.openxmlformats.org/officeDocument/2006/math">
                    <m:r>
                      <a:rPr lang="ru-RU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ru-RU" sz="2800" b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5B10E50B-4652-45DC-AA12-41D62F1B5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37" y="4184829"/>
                <a:ext cx="1991251" cy="1384995"/>
              </a:xfrm>
              <a:prstGeom prst="rect">
                <a:avLst/>
              </a:prstGeom>
              <a:blipFill>
                <a:blip r:embed="rId6"/>
                <a:stretch>
                  <a:fillRect t="-4386"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14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 animBg="1"/>
      <p:bldP spid="51" grpId="0"/>
      <p:bldP spid="52" grpId="0"/>
      <p:bldP spid="53" grpId="0" animBg="1"/>
      <p:bldP spid="58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изображения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F8AD75-53C7-40C8-A4DA-743E512B76F0}"/>
              </a:ext>
            </a:extLst>
          </p:cNvPr>
          <p:cNvSpPr txBox="1"/>
          <p:nvPr/>
        </p:nvSpPr>
        <p:spPr>
          <a:xfrm>
            <a:off x="8108430" y="2385124"/>
            <a:ext cx="3321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562856" y="3139243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784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3466" y="1880057"/>
            <a:ext cx="1775998" cy="180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1189783" y="2713124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3465" y="3836055"/>
            <a:ext cx="1775998" cy="180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3465" y="5595151"/>
            <a:ext cx="1775998" cy="180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C6D141-A15F-4B7F-8F4B-922443EC440D}"/>
              </a:ext>
            </a:extLst>
          </p:cNvPr>
          <p:cNvSpPr txBox="1"/>
          <p:nvPr/>
        </p:nvSpPr>
        <p:spPr>
          <a:xfrm>
            <a:off x="9124" y="6334780"/>
            <a:ext cx="23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Входной Слой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AF58C9-FEBE-4AD6-8828-334B00F18D47}"/>
              </a:ext>
            </a:extLst>
          </p:cNvPr>
          <p:cNvSpPr txBox="1"/>
          <p:nvPr/>
        </p:nvSpPr>
        <p:spPr>
          <a:xfrm>
            <a:off x="3940632" y="6316228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Скрытый Слой</a:t>
            </a:r>
            <a:r>
              <a:rPr lang="en-US" sz="2800" dirty="0">
                <a:solidFill>
                  <a:schemeClr val="bg1"/>
                </a:solidFill>
              </a:rPr>
              <a:t>(-</a:t>
            </a:r>
            <a:r>
              <a:rPr lang="ru-RU" sz="2800" dirty="0">
                <a:solidFill>
                  <a:schemeClr val="bg1"/>
                </a:solidFill>
              </a:rPr>
              <a:t>и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74ABCEE-E1C0-4600-B2F4-4CC6E38813B7}"/>
              </a:ext>
            </a:extLst>
          </p:cNvPr>
          <p:cNvSpPr txBox="1"/>
          <p:nvPr/>
        </p:nvSpPr>
        <p:spPr>
          <a:xfrm>
            <a:off x="6939708" y="5774682"/>
            <a:ext cx="2562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Выходной Слой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BA6AE2A-07ED-4FA9-B351-53C8254B8A59}"/>
              </a:ext>
            </a:extLst>
          </p:cNvPr>
          <p:cNvSpPr txBox="1"/>
          <p:nvPr/>
        </p:nvSpPr>
        <p:spPr>
          <a:xfrm>
            <a:off x="8354440" y="1949644"/>
            <a:ext cx="2612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Почему два скрытых слоя?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620919-C5E0-402D-80A5-62D2228C8BAB}"/>
              </a:ext>
            </a:extLst>
          </p:cNvPr>
          <p:cNvSpPr txBox="1"/>
          <p:nvPr/>
        </p:nvSpPr>
        <p:spPr>
          <a:xfrm>
            <a:off x="8434665" y="3239443"/>
            <a:ext cx="2612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Почему в скрытых слоях 16 нейронов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059C699-D368-4A84-908D-7CA5867D5892}"/>
              </a:ext>
            </a:extLst>
          </p:cNvPr>
          <p:cNvSpPr txBox="1"/>
          <p:nvPr/>
        </p:nvSpPr>
        <p:spPr>
          <a:xfrm>
            <a:off x="4046007" y="170725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CB8C0B-E522-4FE2-B712-46B0AA88E619}"/>
              </a:ext>
            </a:extLst>
          </p:cNvPr>
          <p:cNvSpPr txBox="1"/>
          <p:nvPr/>
        </p:nvSpPr>
        <p:spPr>
          <a:xfrm>
            <a:off x="5778621" y="170725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B5D9AF-7F7D-4F83-B777-F6656819893B}"/>
              </a:ext>
            </a:extLst>
          </p:cNvPr>
          <p:cNvSpPr txBox="1"/>
          <p:nvPr/>
        </p:nvSpPr>
        <p:spPr>
          <a:xfrm>
            <a:off x="7945784" y="190347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881DB4B-3F57-4D59-BCEF-ECF6EB5960E6}"/>
              </a:ext>
            </a:extLst>
          </p:cNvPr>
          <p:cNvSpPr txBox="1"/>
          <p:nvPr/>
        </p:nvSpPr>
        <p:spPr>
          <a:xfrm>
            <a:off x="7104112" y="6237312"/>
            <a:ext cx="4300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Feedforward</a:t>
            </a:r>
            <a:r>
              <a:rPr lang="ru-RU" sz="2800" b="1">
                <a:solidFill>
                  <a:schemeClr val="bg1"/>
                </a:solidFill>
              </a:rPr>
              <a:t> Прямая связь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Структура  Нейронной Сети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1789B-7BD3-446B-A964-860A244D3E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38736" t="7623" r="26966" b="21458"/>
          <a:stretch/>
        </p:blipFill>
        <p:spPr>
          <a:xfrm>
            <a:off x="2266238" y="682672"/>
            <a:ext cx="6008263" cy="6322535"/>
          </a:xfrm>
          <a:prstGeom prst="rect">
            <a:avLst/>
          </a:prstGeom>
        </p:spPr>
      </p:pic>
      <p:sp>
        <p:nvSpPr>
          <p:cNvPr id="107" name="Овал 106">
            <a:extLst>
              <a:ext uri="{FF2B5EF4-FFF2-40B4-BE49-F238E27FC236}">
                <a16:creationId xmlns:a16="http://schemas.microsoft.com/office/drawing/2014/main" id="{4C154DD2-EB99-4F38-BFBE-4488EDBD047B}"/>
              </a:ext>
            </a:extLst>
          </p:cNvPr>
          <p:cNvSpPr/>
          <p:nvPr/>
        </p:nvSpPr>
        <p:spPr>
          <a:xfrm>
            <a:off x="2279576" y="656712"/>
            <a:ext cx="180000" cy="180000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CC34F757-6671-4FAD-84AB-BBF40F14931D}"/>
              </a:ext>
            </a:extLst>
          </p:cNvPr>
          <p:cNvSpPr/>
          <p:nvPr/>
        </p:nvSpPr>
        <p:spPr>
          <a:xfrm>
            <a:off x="4195082" y="2168880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714C422C-DDEE-4002-9B91-3C2A085FA80F}"/>
              </a:ext>
            </a:extLst>
          </p:cNvPr>
          <p:cNvSpPr/>
          <p:nvPr/>
        </p:nvSpPr>
        <p:spPr>
          <a:xfrm>
            <a:off x="6092733" y="2128703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BB4D2599-D830-4B74-9415-210283A4DC33}"/>
              </a:ext>
            </a:extLst>
          </p:cNvPr>
          <p:cNvSpPr/>
          <p:nvPr/>
        </p:nvSpPr>
        <p:spPr>
          <a:xfrm>
            <a:off x="8004232" y="2492896"/>
            <a:ext cx="180000" cy="180000"/>
          </a:xfrm>
          <a:prstGeom prst="ellipse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32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0052 0.8912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00091 0.46481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00117 0.4708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013 0.36366 " pathEditMode="relative" rAng="0" ptsTypes="AA">
                                      <p:cBhvr>
                                        <p:cTn id="6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6" grpId="0"/>
      <p:bldP spid="98" grpId="0"/>
      <p:bldP spid="101" grpId="0"/>
      <p:bldP spid="102" grpId="0"/>
      <p:bldP spid="103" grpId="0"/>
      <p:bldP spid="104" grpId="0"/>
      <p:bldP spid="105" grpId="0"/>
      <p:bldP spid="117" grpId="0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06" grpId="0" animBg="1"/>
      <p:bldP spid="10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81963-62FC-4D41-98F8-169A118FBE34}"/>
              </a:ext>
            </a:extLst>
          </p:cNvPr>
          <p:cNvSpPr txBox="1"/>
          <p:nvPr/>
        </p:nvSpPr>
        <p:spPr>
          <a:xfrm>
            <a:off x="2207568" y="1628800"/>
            <a:ext cx="44595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FA233E8-FCC2-4D62-B5D8-596F9A015560}"/>
              </a:ext>
            </a:extLst>
          </p:cNvPr>
          <p:cNvSpPr/>
          <p:nvPr/>
        </p:nvSpPr>
        <p:spPr>
          <a:xfrm>
            <a:off x="3808856" y="2098385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AC72891-7970-41DB-8725-1D7650262AD2}"/>
              </a:ext>
            </a:extLst>
          </p:cNvPr>
          <p:cNvSpPr/>
          <p:nvPr/>
        </p:nvSpPr>
        <p:spPr>
          <a:xfrm>
            <a:off x="4937018" y="2055307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4AEB08C-F539-46E0-9D17-3C695FEE70F7}"/>
              </a:ext>
            </a:extLst>
          </p:cNvPr>
          <p:cNvSpPr/>
          <p:nvPr/>
        </p:nvSpPr>
        <p:spPr>
          <a:xfrm>
            <a:off x="6425243" y="2461370"/>
            <a:ext cx="504056" cy="43204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60D57E-B000-4E58-BA76-84901052C7A3}"/>
              </a:ext>
            </a:extLst>
          </p:cNvPr>
          <p:cNvSpPr/>
          <p:nvPr/>
        </p:nvSpPr>
        <p:spPr>
          <a:xfrm>
            <a:off x="4560346" y="1901025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9EE534-D0BF-414D-948D-0FA792125456}"/>
              </a:ext>
            </a:extLst>
          </p:cNvPr>
          <p:cNvSpPr/>
          <p:nvPr/>
        </p:nvSpPr>
        <p:spPr>
          <a:xfrm>
            <a:off x="5989551" y="1879796"/>
            <a:ext cx="1379107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454C7C-91A1-45C7-8104-18A0F8036A2A}"/>
              </a:ext>
            </a:extLst>
          </p:cNvPr>
          <p:cNvSpPr/>
          <p:nvPr/>
        </p:nvSpPr>
        <p:spPr>
          <a:xfrm>
            <a:off x="3771288" y="3411567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6FD66A1D-FEAD-48BF-83A2-195E90A81B73}"/>
              </a:ext>
            </a:extLst>
          </p:cNvPr>
          <p:cNvSpPr/>
          <p:nvPr/>
        </p:nvSpPr>
        <p:spPr>
          <a:xfrm>
            <a:off x="4937018" y="3358223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36222FF-8E6B-426B-82C1-FE9E586E6DC8}"/>
              </a:ext>
            </a:extLst>
          </p:cNvPr>
          <p:cNvSpPr/>
          <p:nvPr/>
        </p:nvSpPr>
        <p:spPr>
          <a:xfrm>
            <a:off x="4560346" y="3214207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813F011-7401-4092-A2DE-8FC0377B218D}"/>
              </a:ext>
            </a:extLst>
          </p:cNvPr>
          <p:cNvSpPr/>
          <p:nvPr/>
        </p:nvSpPr>
        <p:spPr>
          <a:xfrm>
            <a:off x="5951984" y="3192978"/>
            <a:ext cx="1379106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F3D7769-F405-4CAD-BFF5-E05E0ED2D32C}"/>
              </a:ext>
            </a:extLst>
          </p:cNvPr>
          <p:cNvCxnSpPr>
            <a:cxnSpLocks/>
          </p:cNvCxnSpPr>
          <p:nvPr/>
        </p:nvCxnSpPr>
        <p:spPr>
          <a:xfrm flipH="1">
            <a:off x="6569979" y="3753323"/>
            <a:ext cx="216023" cy="34300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FDCE92A-A7F5-41D0-A07A-C1DFEEEDCE03}"/>
              </a:ext>
            </a:extLst>
          </p:cNvPr>
          <p:cNvSpPr/>
          <p:nvPr/>
        </p:nvSpPr>
        <p:spPr>
          <a:xfrm>
            <a:off x="3771288" y="5052271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BAE9AC8-57C8-45EA-8630-82F133732758}"/>
              </a:ext>
            </a:extLst>
          </p:cNvPr>
          <p:cNvSpPr/>
          <p:nvPr/>
        </p:nvSpPr>
        <p:spPr>
          <a:xfrm>
            <a:off x="4560346" y="4854911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EB24BB5-574C-4841-A166-96DAD3E8949A}"/>
              </a:ext>
            </a:extLst>
          </p:cNvPr>
          <p:cNvSpPr/>
          <p:nvPr/>
        </p:nvSpPr>
        <p:spPr>
          <a:xfrm>
            <a:off x="5951984" y="4833682"/>
            <a:ext cx="1379106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1987B88-63AB-476C-932C-8F68F2D2F241}"/>
              </a:ext>
            </a:extLst>
          </p:cNvPr>
          <p:cNvCxnSpPr>
            <a:cxnSpLocks/>
          </p:cNvCxnSpPr>
          <p:nvPr/>
        </p:nvCxnSpPr>
        <p:spPr>
          <a:xfrm flipH="1">
            <a:off x="6533526" y="5460009"/>
            <a:ext cx="216022" cy="3587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6AA562-14C6-4677-8BCA-91DA7649C9F6}"/>
              </a:ext>
            </a:extLst>
          </p:cNvPr>
          <p:cNvSpPr/>
          <p:nvPr/>
        </p:nvSpPr>
        <p:spPr>
          <a:xfrm>
            <a:off x="7835948" y="4802117"/>
            <a:ext cx="1379106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3EE23E6-AEAC-4FDA-8C2F-4F4DB664D833}"/>
              </a:ext>
            </a:extLst>
          </p:cNvPr>
          <p:cNvCxnSpPr>
            <a:cxnSpLocks/>
          </p:cNvCxnSpPr>
          <p:nvPr/>
        </p:nvCxnSpPr>
        <p:spPr>
          <a:xfrm flipH="1">
            <a:off x="5060099" y="5052271"/>
            <a:ext cx="48224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B893ECC3-F61B-4EE0-B9D1-1733BEA97D50}"/>
              </a:ext>
            </a:extLst>
          </p:cNvPr>
          <p:cNvCxnSpPr>
            <a:cxnSpLocks/>
          </p:cNvCxnSpPr>
          <p:nvPr/>
        </p:nvCxnSpPr>
        <p:spPr>
          <a:xfrm flipH="1">
            <a:off x="8682164" y="5022355"/>
            <a:ext cx="267640" cy="3417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Почему это может сработать?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99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7" grpId="0"/>
      <p:bldP spid="28" grpId="0" animBg="1"/>
      <p:bldP spid="29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E89005B-1D44-4598-A1E2-B3D018E46A2B}"/>
              </a:ext>
            </a:extLst>
          </p:cNvPr>
          <p:cNvSpPr txBox="1"/>
          <p:nvPr/>
        </p:nvSpPr>
        <p:spPr>
          <a:xfrm>
            <a:off x="9349433" y="1911036"/>
            <a:ext cx="41229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2F6EB8A-29F4-454C-937C-5AB727F09825}"/>
              </a:ext>
            </a:extLst>
          </p:cNvPr>
          <p:cNvSpPr txBox="1"/>
          <p:nvPr/>
        </p:nvSpPr>
        <p:spPr>
          <a:xfrm>
            <a:off x="6984945" y="4195639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54639293-DC86-4C04-876B-605B84521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370" y="1567660"/>
            <a:ext cx="739268" cy="660183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1907D288-A076-451F-9783-52FEE88F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269" y="2286297"/>
            <a:ext cx="773899" cy="635585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8D7D2F20-E37D-4137-B932-B7DED4431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087" y="3082359"/>
            <a:ext cx="749081" cy="612015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CAFE50BD-F3D8-44EA-88EC-F48D69DC7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842" y="3721317"/>
            <a:ext cx="751545" cy="694011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AEEB600-CA31-4A3D-A2E0-9DA961ADB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2265" y="4699125"/>
            <a:ext cx="751545" cy="614028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D7963637-DAC3-4049-9041-D451A552B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265" y="5371682"/>
            <a:ext cx="739268" cy="660183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71465398-5958-4129-9E49-D392CAEE9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164" y="6090319"/>
            <a:ext cx="773899" cy="635585"/>
          </a:xfrm>
          <a:prstGeom prst="rect">
            <a:avLst/>
          </a:prstGeom>
        </p:spPr>
      </p:pic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473A6FBB-4345-441D-A6E2-D5A4260CEFD7}"/>
              </a:ext>
            </a:extLst>
          </p:cNvPr>
          <p:cNvSpPr/>
          <p:nvPr/>
        </p:nvSpPr>
        <p:spPr>
          <a:xfrm>
            <a:off x="6840686" y="5431585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4A3069BD-D025-48E5-99CC-D4A30BDA296C}"/>
              </a:ext>
            </a:extLst>
          </p:cNvPr>
          <p:cNvSpPr/>
          <p:nvPr/>
        </p:nvSpPr>
        <p:spPr>
          <a:xfrm>
            <a:off x="6821951" y="6247552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294145A-625F-41EE-818C-FBE2643FAB6D}"/>
              </a:ext>
            </a:extLst>
          </p:cNvPr>
          <p:cNvSpPr txBox="1"/>
          <p:nvPr/>
        </p:nvSpPr>
        <p:spPr>
          <a:xfrm>
            <a:off x="285671" y="245923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</a:t>
            </a:r>
            <a:r>
              <a:rPr lang="ru-RU" sz="32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должен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делать второй слой?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586DD808-3DE9-487C-8068-CB31345406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38496" t="11059" r="38041" b="33315"/>
          <a:stretch/>
        </p:blipFill>
        <p:spPr>
          <a:xfrm>
            <a:off x="1061132" y="238944"/>
            <a:ext cx="5569325" cy="6719819"/>
          </a:xfrm>
          <a:prstGeom prst="rect">
            <a:avLst/>
          </a:prstGeom>
        </p:spPr>
      </p:pic>
      <p:sp>
        <p:nvSpPr>
          <p:cNvPr id="112" name="Овал 111">
            <a:extLst>
              <a:ext uri="{FF2B5EF4-FFF2-40B4-BE49-F238E27FC236}">
                <a16:creationId xmlns:a16="http://schemas.microsoft.com/office/drawing/2014/main" id="{AEDB2594-07C1-44B1-BB42-722B310FD3D5}"/>
              </a:ext>
            </a:extLst>
          </p:cNvPr>
          <p:cNvSpPr/>
          <p:nvPr/>
        </p:nvSpPr>
        <p:spPr>
          <a:xfrm>
            <a:off x="6305284" y="1722481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63EDF60F-9033-4CC9-BE01-FBDD682560E5}"/>
              </a:ext>
            </a:extLst>
          </p:cNvPr>
          <p:cNvSpPr/>
          <p:nvPr/>
        </p:nvSpPr>
        <p:spPr>
          <a:xfrm>
            <a:off x="6302315" y="2108144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163A889E-6202-4E58-824B-5412BE7D02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66515" t="26135" r="25080" b="41040"/>
          <a:stretch/>
        </p:blipFill>
        <p:spPr>
          <a:xfrm>
            <a:off x="7651962" y="1815305"/>
            <a:ext cx="2262604" cy="4496936"/>
          </a:xfrm>
          <a:prstGeom prst="rect">
            <a:avLst/>
          </a:prstGeom>
        </p:spPr>
      </p:pic>
      <p:sp>
        <p:nvSpPr>
          <p:cNvPr id="114" name="Овал 113">
            <a:extLst>
              <a:ext uri="{FF2B5EF4-FFF2-40B4-BE49-F238E27FC236}">
                <a16:creationId xmlns:a16="http://schemas.microsoft.com/office/drawing/2014/main" id="{1159AC20-05E4-492F-BF9A-ACEAEA21C811}"/>
              </a:ext>
            </a:extLst>
          </p:cNvPr>
          <p:cNvSpPr/>
          <p:nvPr/>
        </p:nvSpPr>
        <p:spPr>
          <a:xfrm>
            <a:off x="9060386" y="5517232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4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1" grpId="0"/>
      <p:bldP spid="112" grpId="0" animBg="1"/>
      <p:bldP spid="113" grpId="0" animBg="1"/>
      <p:bldP spid="1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344FA674-C6D8-4F2C-88DA-F08A8B33A2CD}"/>
              </a:ext>
            </a:extLst>
          </p:cNvPr>
          <p:cNvSpPr/>
          <p:nvPr/>
        </p:nvSpPr>
        <p:spPr>
          <a:xfrm>
            <a:off x="1627051" y="2284468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8DD1344E-A37C-490E-B141-BCCECC4D9F95}"/>
              </a:ext>
            </a:extLst>
          </p:cNvPr>
          <p:cNvSpPr/>
          <p:nvPr/>
        </p:nvSpPr>
        <p:spPr>
          <a:xfrm>
            <a:off x="1250379" y="2130186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419BF718-B36F-4F5F-ABC0-3E130BCB7C17}"/>
              </a:ext>
            </a:extLst>
          </p:cNvPr>
          <p:cNvSpPr/>
          <p:nvPr/>
        </p:nvSpPr>
        <p:spPr>
          <a:xfrm>
            <a:off x="3368302" y="2139299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79F270D8-8F30-4052-AF5B-B7D19783DBF7}"/>
              </a:ext>
            </a:extLst>
          </p:cNvPr>
          <p:cNvSpPr/>
          <p:nvPr/>
        </p:nvSpPr>
        <p:spPr>
          <a:xfrm>
            <a:off x="4932388" y="2139299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6C85BA58-4483-4423-8DDB-188947395F76}"/>
              </a:ext>
            </a:extLst>
          </p:cNvPr>
          <p:cNvSpPr/>
          <p:nvPr/>
        </p:nvSpPr>
        <p:spPr>
          <a:xfrm>
            <a:off x="6496474" y="2122939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6083D78E-352B-45DB-90F7-94D0FF18AE1E}"/>
              </a:ext>
            </a:extLst>
          </p:cNvPr>
          <p:cNvSpPr/>
          <p:nvPr/>
        </p:nvSpPr>
        <p:spPr>
          <a:xfrm>
            <a:off x="8060560" y="2122836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Дуга 120">
            <a:extLst>
              <a:ext uri="{FF2B5EF4-FFF2-40B4-BE49-F238E27FC236}">
                <a16:creationId xmlns:a16="http://schemas.microsoft.com/office/drawing/2014/main" id="{DC88CA6C-8967-4775-BB9C-6902BAAAD4C7}"/>
              </a:ext>
            </a:extLst>
          </p:cNvPr>
          <p:cNvSpPr/>
          <p:nvPr/>
        </p:nvSpPr>
        <p:spPr>
          <a:xfrm>
            <a:off x="4001878" y="2269311"/>
            <a:ext cx="504056" cy="447205"/>
          </a:xfrm>
          <a:prstGeom prst="arc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Дуга 121">
            <a:extLst>
              <a:ext uri="{FF2B5EF4-FFF2-40B4-BE49-F238E27FC236}">
                <a16:creationId xmlns:a16="http://schemas.microsoft.com/office/drawing/2014/main" id="{C4080460-2F07-450F-857B-B5E397C00FD4}"/>
              </a:ext>
            </a:extLst>
          </p:cNvPr>
          <p:cNvSpPr/>
          <p:nvPr/>
        </p:nvSpPr>
        <p:spPr>
          <a:xfrm rot="10800000">
            <a:off x="6873146" y="2280360"/>
            <a:ext cx="504056" cy="447205"/>
          </a:xfrm>
          <a:prstGeom prst="arc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Дуга 122">
            <a:extLst>
              <a:ext uri="{FF2B5EF4-FFF2-40B4-BE49-F238E27FC236}">
                <a16:creationId xmlns:a16="http://schemas.microsoft.com/office/drawing/2014/main" id="{DD448CCA-6EA9-4CE1-A982-DDE77F896D18}"/>
              </a:ext>
            </a:extLst>
          </p:cNvPr>
          <p:cNvSpPr/>
          <p:nvPr/>
        </p:nvSpPr>
        <p:spPr>
          <a:xfrm rot="5579169">
            <a:off x="5470625" y="2240628"/>
            <a:ext cx="504056" cy="447205"/>
          </a:xfrm>
          <a:prstGeom prst="arc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Дуга 123">
            <a:extLst>
              <a:ext uri="{FF2B5EF4-FFF2-40B4-BE49-F238E27FC236}">
                <a16:creationId xmlns:a16="http://schemas.microsoft.com/office/drawing/2014/main" id="{16EBA0CC-5A96-4FD8-9777-26A3A20E8680}"/>
              </a:ext>
            </a:extLst>
          </p:cNvPr>
          <p:cNvSpPr/>
          <p:nvPr/>
        </p:nvSpPr>
        <p:spPr>
          <a:xfrm rot="16200000">
            <a:off x="8494628" y="2276889"/>
            <a:ext cx="504056" cy="447205"/>
          </a:xfrm>
          <a:prstGeom prst="arc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63B6607B-E974-41A5-8C86-82C1EBD4F7D9}"/>
              </a:ext>
            </a:extLst>
          </p:cNvPr>
          <p:cNvSpPr/>
          <p:nvPr/>
        </p:nvSpPr>
        <p:spPr>
          <a:xfrm>
            <a:off x="1659099" y="3770470"/>
            <a:ext cx="504056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B283291B-7F28-451E-B009-AAC193803FA0}"/>
              </a:ext>
            </a:extLst>
          </p:cNvPr>
          <p:cNvSpPr/>
          <p:nvPr/>
        </p:nvSpPr>
        <p:spPr>
          <a:xfrm>
            <a:off x="1282427" y="3616188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87F873E9-5191-4B68-A608-A4154A18A846}"/>
              </a:ext>
            </a:extLst>
          </p:cNvPr>
          <p:cNvSpPr/>
          <p:nvPr/>
        </p:nvSpPr>
        <p:spPr>
          <a:xfrm>
            <a:off x="3368302" y="3569688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31F9B00C-4DDD-4B78-8C45-C3DE53501CA7}"/>
              </a:ext>
            </a:extLst>
          </p:cNvPr>
          <p:cNvSpPr/>
          <p:nvPr/>
        </p:nvSpPr>
        <p:spPr>
          <a:xfrm>
            <a:off x="4932388" y="3569688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Дуга 128">
            <a:extLst>
              <a:ext uri="{FF2B5EF4-FFF2-40B4-BE49-F238E27FC236}">
                <a16:creationId xmlns:a16="http://schemas.microsoft.com/office/drawing/2014/main" id="{9E62242E-50D4-4658-85D5-09BE8D651FB3}"/>
              </a:ext>
            </a:extLst>
          </p:cNvPr>
          <p:cNvSpPr/>
          <p:nvPr/>
        </p:nvSpPr>
        <p:spPr>
          <a:xfrm>
            <a:off x="4001878" y="3699700"/>
            <a:ext cx="504056" cy="447205"/>
          </a:xfrm>
          <a:prstGeom prst="arc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Дуга 129">
            <a:extLst>
              <a:ext uri="{FF2B5EF4-FFF2-40B4-BE49-F238E27FC236}">
                <a16:creationId xmlns:a16="http://schemas.microsoft.com/office/drawing/2014/main" id="{1E304A0E-6BEB-4DBD-A25A-852DB43CEF39}"/>
              </a:ext>
            </a:extLst>
          </p:cNvPr>
          <p:cNvSpPr/>
          <p:nvPr/>
        </p:nvSpPr>
        <p:spPr>
          <a:xfrm rot="5579169">
            <a:off x="5470625" y="3671017"/>
            <a:ext cx="504056" cy="447205"/>
          </a:xfrm>
          <a:prstGeom prst="arc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D94BF6D1-62BC-4E24-951C-BCC02B170386}"/>
              </a:ext>
            </a:extLst>
          </p:cNvPr>
          <p:cNvSpPr/>
          <p:nvPr/>
        </p:nvSpPr>
        <p:spPr>
          <a:xfrm>
            <a:off x="1627051" y="3713704"/>
            <a:ext cx="324310" cy="63348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00A253CF-68E3-47B0-9D98-6FED31C8DFE6}"/>
              </a:ext>
            </a:extLst>
          </p:cNvPr>
          <p:cNvSpPr/>
          <p:nvPr/>
        </p:nvSpPr>
        <p:spPr>
          <a:xfrm>
            <a:off x="1253680" y="5085480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3" name="Прямая соединительная линия 132">
            <a:extLst>
              <a:ext uri="{FF2B5EF4-FFF2-40B4-BE49-F238E27FC236}">
                <a16:creationId xmlns:a16="http://schemas.microsoft.com/office/drawing/2014/main" id="{8A1A7FC9-75EC-4F2F-B853-A22656F812BF}"/>
              </a:ext>
            </a:extLst>
          </p:cNvPr>
          <p:cNvCxnSpPr>
            <a:cxnSpLocks/>
          </p:cNvCxnSpPr>
          <p:nvPr/>
        </p:nvCxnSpPr>
        <p:spPr>
          <a:xfrm flipH="1">
            <a:off x="1803759" y="5217415"/>
            <a:ext cx="48224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E5C579FA-8213-44E7-81D6-FBE636108929}"/>
              </a:ext>
            </a:extLst>
          </p:cNvPr>
          <p:cNvSpPr/>
          <p:nvPr/>
        </p:nvSpPr>
        <p:spPr>
          <a:xfrm>
            <a:off x="5087888" y="5013176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5" name="Прямая соединительная линия 134">
            <a:extLst>
              <a:ext uri="{FF2B5EF4-FFF2-40B4-BE49-F238E27FC236}">
                <a16:creationId xmlns:a16="http://schemas.microsoft.com/office/drawing/2014/main" id="{F90C4168-5BBF-4C00-86D1-0C531A9F187A}"/>
              </a:ext>
            </a:extLst>
          </p:cNvPr>
          <p:cNvCxnSpPr>
            <a:cxnSpLocks/>
          </p:cNvCxnSpPr>
          <p:nvPr/>
        </p:nvCxnSpPr>
        <p:spPr>
          <a:xfrm flipH="1" flipV="1">
            <a:off x="5587642" y="5210536"/>
            <a:ext cx="180143" cy="6879"/>
          </a:xfrm>
          <a:prstGeom prst="line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111D938C-D080-4123-8982-78C9438F2554}"/>
              </a:ext>
            </a:extLst>
          </p:cNvPr>
          <p:cNvSpPr/>
          <p:nvPr/>
        </p:nvSpPr>
        <p:spPr>
          <a:xfrm>
            <a:off x="3368302" y="5000077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7" name="Прямая соединительная линия 136">
            <a:extLst>
              <a:ext uri="{FF2B5EF4-FFF2-40B4-BE49-F238E27FC236}">
                <a16:creationId xmlns:a16="http://schemas.microsoft.com/office/drawing/2014/main" id="{79A65802-785E-45B4-9D13-86F95D438BFE}"/>
              </a:ext>
            </a:extLst>
          </p:cNvPr>
          <p:cNvCxnSpPr>
            <a:cxnSpLocks/>
          </p:cNvCxnSpPr>
          <p:nvPr/>
        </p:nvCxnSpPr>
        <p:spPr>
          <a:xfrm flipH="1">
            <a:off x="4183609" y="5197437"/>
            <a:ext cx="166696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Почему это может сработать?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часть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4" grpId="0" animBg="1"/>
      <p:bldP spid="1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4797F4-85DB-4F20-B2DA-F21944A48202}"/>
              </a:ext>
            </a:extLst>
          </p:cNvPr>
          <p:cNvSpPr txBox="1"/>
          <p:nvPr/>
        </p:nvSpPr>
        <p:spPr>
          <a:xfrm>
            <a:off x="9482837" y="1959715"/>
            <a:ext cx="41229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6F0B60-1884-4B76-92E7-D86F7C6004D6}"/>
              </a:ext>
            </a:extLst>
          </p:cNvPr>
          <p:cNvSpPr txBox="1"/>
          <p:nvPr/>
        </p:nvSpPr>
        <p:spPr>
          <a:xfrm>
            <a:off x="7200173" y="4107245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72471337-ABAD-41E2-8347-D7D229120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598" y="1479266"/>
            <a:ext cx="739268" cy="660183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85E6523F-36DC-451E-B3A6-D4C7F5942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497" y="2197903"/>
            <a:ext cx="773899" cy="635585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ABCB0AAA-E44C-4546-8C59-D54C25E42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315" y="2993965"/>
            <a:ext cx="749081" cy="612015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0F37B8AB-302B-4D86-8570-6904BD00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070" y="3632923"/>
            <a:ext cx="751545" cy="694011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0FB5553C-67B6-44C8-A795-E281BB92C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493" y="4610731"/>
            <a:ext cx="751545" cy="614028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9EF432A4-9076-4168-AD75-FBD0376A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493" y="5283288"/>
            <a:ext cx="739268" cy="660183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8D9DAB83-EC02-41BC-ACE9-C8B3095C3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392" y="6001925"/>
            <a:ext cx="773899" cy="635585"/>
          </a:xfrm>
          <a:prstGeom prst="rect">
            <a:avLst/>
          </a:prstGeom>
        </p:spPr>
      </p:pic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805C1CB6-29AD-4F79-B546-ADA472514E21}"/>
              </a:ext>
            </a:extLst>
          </p:cNvPr>
          <p:cNvSpPr/>
          <p:nvPr/>
        </p:nvSpPr>
        <p:spPr>
          <a:xfrm>
            <a:off x="7055914" y="5343191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E59F4AC1-07A7-486C-9AA3-BFB7C72388C7}"/>
              </a:ext>
            </a:extLst>
          </p:cNvPr>
          <p:cNvSpPr/>
          <p:nvPr/>
        </p:nvSpPr>
        <p:spPr>
          <a:xfrm>
            <a:off x="7037179" y="6159158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A5F53-1B11-40C8-8E3A-BC6E7D23FEC5}"/>
              </a:ext>
            </a:extLst>
          </p:cNvPr>
          <p:cNvSpPr txBox="1"/>
          <p:nvPr/>
        </p:nvSpPr>
        <p:spPr>
          <a:xfrm>
            <a:off x="315215" y="2840536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26FF3002-8C1F-413B-91BD-4FE84DC87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341" y="5999221"/>
            <a:ext cx="427856" cy="372291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632" y="3189977"/>
            <a:ext cx="442432" cy="395102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0376" y="3666238"/>
            <a:ext cx="442432" cy="395102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2410" y="4137686"/>
            <a:ext cx="426520" cy="382876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0376" y="4534090"/>
            <a:ext cx="416657" cy="372291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902252" y="2213036"/>
            <a:ext cx="420343" cy="388164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885432" y="1694941"/>
            <a:ext cx="427856" cy="395102"/>
          </a:xfrm>
          <a:prstGeom prst="rect">
            <a:avLst/>
          </a:prstGeom>
        </p:spPr>
      </p:pic>
      <p:sp>
        <p:nvSpPr>
          <p:cNvPr id="1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</a:t>
            </a:r>
            <a:r>
              <a:rPr lang="ru-RU" sz="32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должен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делать первый слой?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6" name="Заголовок 1"/>
          <p:cNvSpPr txBox="1">
            <a:spLocks/>
          </p:cNvSpPr>
          <p:nvPr/>
        </p:nvSpPr>
        <p:spPr>
          <a:xfrm>
            <a:off x="1199456" y="764704"/>
            <a:ext cx="96490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08112F4C-596F-4766-A55B-F8A1DBA11B4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 l="66515" t="26135" r="27589" b="41040"/>
          <a:stretch/>
        </p:blipFill>
        <p:spPr>
          <a:xfrm>
            <a:off x="7871844" y="1791007"/>
            <a:ext cx="1587115" cy="4496936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CB3BBEE2-22AB-463E-8654-527242AE9C5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 l="59119" t="23891" r="36641" b="38011"/>
          <a:stretch/>
        </p:blipFill>
        <p:spPr>
          <a:xfrm>
            <a:off x="5663043" y="1459739"/>
            <a:ext cx="1132332" cy="5177265"/>
          </a:xfrm>
          <a:prstGeom prst="rect">
            <a:avLst/>
          </a:prstGeom>
        </p:spPr>
      </p:pic>
      <p:sp>
        <p:nvSpPr>
          <p:cNvPr id="114" name="Овал 113">
            <a:extLst>
              <a:ext uri="{FF2B5EF4-FFF2-40B4-BE49-F238E27FC236}">
                <a16:creationId xmlns:a16="http://schemas.microsoft.com/office/drawing/2014/main" id="{CAA8D185-3533-4A4F-8813-DCBE07318C85}"/>
              </a:ext>
            </a:extLst>
          </p:cNvPr>
          <p:cNvSpPr/>
          <p:nvPr/>
        </p:nvSpPr>
        <p:spPr>
          <a:xfrm>
            <a:off x="6094993" y="1433847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07B4ECA2-B77E-4642-821A-A0727ACDACD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 l="38496" t="20420" r="47968" b="36348"/>
          <a:stretch/>
        </p:blipFill>
        <p:spPr>
          <a:xfrm>
            <a:off x="1004065" y="828137"/>
            <a:ext cx="3723700" cy="605274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789F611-7B4C-4451-96F9-1B90D44149D8}"/>
              </a:ext>
            </a:extLst>
          </p:cNvPr>
          <p:cNvSpPr txBox="1"/>
          <p:nvPr/>
        </p:nvSpPr>
        <p:spPr>
          <a:xfrm>
            <a:off x="4935057" y="2520924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C33CF-29E0-41EC-A5C9-C9F06A17E62E}"/>
              </a:ext>
            </a:extLst>
          </p:cNvPr>
          <p:cNvSpPr txBox="1"/>
          <p:nvPr/>
        </p:nvSpPr>
        <p:spPr>
          <a:xfrm>
            <a:off x="4936482" y="5292201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3471E767-8A5A-48D4-BFA0-5DB484CA6EF2}"/>
              </a:ext>
            </a:extLst>
          </p:cNvPr>
          <p:cNvSpPr/>
          <p:nvPr/>
        </p:nvSpPr>
        <p:spPr>
          <a:xfrm>
            <a:off x="4066502" y="3347583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BB68A6DB-D954-4F58-9580-2852A8ECEB16}"/>
              </a:ext>
            </a:extLst>
          </p:cNvPr>
          <p:cNvSpPr/>
          <p:nvPr/>
        </p:nvSpPr>
        <p:spPr>
          <a:xfrm>
            <a:off x="4053312" y="3721076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DD639125-701D-4E50-824C-FF904A1FF8A2}"/>
              </a:ext>
            </a:extLst>
          </p:cNvPr>
          <p:cNvSpPr/>
          <p:nvPr/>
        </p:nvSpPr>
        <p:spPr>
          <a:xfrm>
            <a:off x="4089782" y="404799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4078851" y="436974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11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2" grpId="0"/>
      <p:bldP spid="114" grpId="0" animBg="1"/>
      <p:bldP spid="103" grpId="0" animBg="1"/>
      <p:bldP spid="104" grpId="0" animBg="1"/>
      <p:bldP spid="112" grpId="0" animBg="1"/>
      <p:bldP spid="1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BDB0A34F-B4F0-4719-9BE1-1A2143E80623}"/>
              </a:ext>
            </a:extLst>
          </p:cNvPr>
          <p:cNvSpPr/>
          <p:nvPr/>
        </p:nvSpPr>
        <p:spPr>
          <a:xfrm>
            <a:off x="3907465" y="1418515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B92BE3AA-D17D-4774-AAFC-4AC8EA8CC1DE}"/>
              </a:ext>
            </a:extLst>
          </p:cNvPr>
          <p:cNvCxnSpPr>
            <a:cxnSpLocks/>
          </p:cNvCxnSpPr>
          <p:nvPr/>
        </p:nvCxnSpPr>
        <p:spPr>
          <a:xfrm>
            <a:off x="4150998" y="2581868"/>
            <a:ext cx="720080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/>
              <p:nvPr/>
            </p:nvSpPr>
            <p:spPr>
              <a:xfrm>
                <a:off x="4699553" y="1324016"/>
                <a:ext cx="7632848" cy="68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сумма (по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) всех входных нейронов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ru-RU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ru-RU" sz="28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53" y="1324016"/>
                <a:ext cx="7632848" cy="684033"/>
              </a:xfrm>
              <a:prstGeom prst="rect">
                <a:avLst/>
              </a:prstGeom>
              <a:blipFill>
                <a:blip r:embed="rId4"/>
                <a:stretch>
                  <a:fillRect b="-151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86433B0-A91A-48F2-B2CA-3F80C47C662A}"/>
                  </a:ext>
                </a:extLst>
              </p:cNvPr>
              <p:cNvSpPr/>
              <p:nvPr/>
            </p:nvSpPr>
            <p:spPr>
              <a:xfrm>
                <a:off x="5490252" y="2310800"/>
                <a:ext cx="4811895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bg1"/>
                    </a:solidFill>
                  </a:rPr>
                  <a:t>не только связь, но и веса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8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86433B0-A91A-48F2-B2CA-3F80C47C6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252" y="2310800"/>
                <a:ext cx="4811895" cy="542136"/>
              </a:xfrm>
              <a:prstGeom prst="rect">
                <a:avLst/>
              </a:prstGeom>
              <a:blipFill>
                <a:blip r:embed="rId5"/>
                <a:stretch>
                  <a:fillRect l="-2281" t="-10112" b="-280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6BB785C-6E61-4FAB-88C4-037344890128}"/>
                  </a:ext>
                </a:extLst>
              </p:cNvPr>
              <p:cNvSpPr/>
              <p:nvPr/>
            </p:nvSpPr>
            <p:spPr>
              <a:xfrm>
                <a:off x="3791744" y="4149080"/>
                <a:ext cx="4183068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</a:rPr>
                  <a:t>значит </a:t>
                </a:r>
                <a:r>
                  <a:rPr lang="en-US" sz="2800" dirty="0">
                    <a:solidFill>
                      <a:schemeClr val="bg1"/>
                    </a:solidFill>
                  </a:rPr>
                  <a:t>“bias”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</a:rPr>
                  <a:t>предвзятость, смещение)</a:t>
                </a:r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</a:rPr>
                  <a:t>Независимый элемент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6BB785C-6E61-4FAB-88C4-037344890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4149080"/>
                <a:ext cx="4183068" cy="1384995"/>
              </a:xfrm>
              <a:prstGeom prst="rect">
                <a:avLst/>
              </a:prstGeom>
              <a:blipFill>
                <a:blip r:embed="rId7"/>
                <a:stretch>
                  <a:fillRect l="-2915" t="-4405" r="-1895" b="-11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D53543F-532E-441F-8110-FA49C10E1F38}"/>
                  </a:ext>
                </a:extLst>
              </p:cNvPr>
              <p:cNvSpPr/>
              <p:nvPr/>
            </p:nvSpPr>
            <p:spPr>
              <a:xfrm>
                <a:off x="3128057" y="3523740"/>
                <a:ext cx="1035475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sup>
                      </m:sSub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D53543F-532E-441F-8110-FA49C10E1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057" y="3523740"/>
                <a:ext cx="1035475" cy="768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DE071A9-FD8E-4352-BF82-B5928AD42C6A}"/>
                  </a:ext>
                </a:extLst>
              </p:cNvPr>
              <p:cNvSpPr/>
              <p:nvPr/>
            </p:nvSpPr>
            <p:spPr>
              <a:xfrm>
                <a:off x="-172896" y="3436321"/>
                <a:ext cx="1336841" cy="712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ru-RU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DE071A9-FD8E-4352-BF82-B5928AD42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896" y="3436321"/>
                <a:ext cx="1336841" cy="712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/>
              <p:nvPr/>
            </p:nvSpPr>
            <p:spPr>
              <a:xfrm>
                <a:off x="3791744" y="2852936"/>
                <a:ext cx="7183827" cy="55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2852936"/>
                <a:ext cx="7183827" cy="553613"/>
              </a:xfrm>
              <a:prstGeom prst="rect">
                <a:avLst/>
              </a:prstGeom>
              <a:blipFill>
                <a:blip r:embed="rId10"/>
                <a:stretch>
                  <a:fillRect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Отдельные Нейроны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C2EB92-7BA5-46B5-8303-DD93E7D7A75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62048" t="23756" r="19640"/>
          <a:stretch/>
        </p:blipFill>
        <p:spPr>
          <a:xfrm>
            <a:off x="912490" y="1791066"/>
            <a:ext cx="2376971" cy="43452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6200" y="3717032"/>
            <a:ext cx="3807719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 animBg="1"/>
      <p:bldP spid="49" grpId="0"/>
      <p:bldP spid="50" grpId="0"/>
      <p:bldP spid="5" grpId="0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/>
              <p:nvPr/>
            </p:nvSpPr>
            <p:spPr>
              <a:xfrm>
                <a:off x="2495600" y="1129247"/>
                <a:ext cx="11751824" cy="59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сумма (по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) всех входных нейронов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ru-RU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с весами и константой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1129247"/>
                <a:ext cx="11751824" cy="599459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/>
              <p:nvPr/>
            </p:nvSpPr>
            <p:spPr>
              <a:xfrm>
                <a:off x="2135559" y="1861118"/>
                <a:ext cx="10352179" cy="648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l-GR" sz="2800" dirty="0">
                    <a:solidFill>
                      <a:schemeClr val="bg1"/>
                    </a:solidFill>
                  </a:rPr>
                  <a:t>ϵ</a:t>
                </a:r>
                <a:r>
                  <a:rPr lang="en-US" sz="2800" dirty="0">
                    <a:solidFill>
                      <a:schemeClr val="bg1"/>
                    </a:solidFill>
                  </a:rPr>
                  <a:t> {-∞;+∞}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59" y="1861118"/>
                <a:ext cx="10352179" cy="648254"/>
              </a:xfrm>
              <a:prstGeom prst="rect">
                <a:avLst/>
              </a:prstGeom>
              <a:blipFill>
                <a:blip r:embed="rId5"/>
                <a:stretch>
                  <a:fillRect b="-20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B41F73A-A393-43DF-9FEB-003379F38E22}"/>
              </a:ext>
            </a:extLst>
          </p:cNvPr>
          <p:cNvSpPr txBox="1"/>
          <p:nvPr/>
        </p:nvSpPr>
        <p:spPr>
          <a:xfrm>
            <a:off x="3931844" y="2717766"/>
            <a:ext cx="675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>
                <a:solidFill>
                  <a:schemeClr val="bg1"/>
                </a:solidFill>
              </a:rPr>
              <a:t>Хотелось бы</a:t>
            </a:r>
            <a:r>
              <a:rPr lang="ru-RU" sz="2800" dirty="0">
                <a:solidFill>
                  <a:schemeClr val="bg1"/>
                </a:solidFill>
              </a:rPr>
              <a:t>, чтобы сумма </a:t>
            </a:r>
            <a:r>
              <a:rPr lang="el-GR" sz="2800" dirty="0">
                <a:solidFill>
                  <a:schemeClr val="bg1"/>
                </a:solidFill>
              </a:rPr>
              <a:t>ϵ</a:t>
            </a:r>
            <a:r>
              <a:rPr lang="en-US" sz="2800" dirty="0">
                <a:solidFill>
                  <a:schemeClr val="bg1"/>
                </a:solidFill>
              </a:rPr>
              <a:t> {</a:t>
            </a:r>
            <a:r>
              <a:rPr lang="ru-RU" sz="2800" dirty="0">
                <a:solidFill>
                  <a:schemeClr val="bg1"/>
                </a:solidFill>
              </a:rPr>
              <a:t>0</a:t>
            </a:r>
            <a:r>
              <a:rPr lang="en-US" sz="2800" dirty="0">
                <a:solidFill>
                  <a:schemeClr val="bg1"/>
                </a:solidFill>
              </a:rPr>
              <a:t>;</a:t>
            </a:r>
            <a:r>
              <a:rPr lang="ru-RU" sz="2800" dirty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}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B82AE3-9F63-430D-9AD9-C9C582FA2FFB}"/>
                  </a:ext>
                </a:extLst>
              </p:cNvPr>
              <p:cNvSpPr txBox="1"/>
              <p:nvPr/>
            </p:nvSpPr>
            <p:spPr>
              <a:xfrm>
                <a:off x="2351584" y="4437112"/>
                <a:ext cx="3888432" cy="908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B82AE3-9F63-430D-9AD9-C9C582FA2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437112"/>
                <a:ext cx="3888432" cy="908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DB38EC7-38AA-4FAF-896B-579F15C9674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285" y="3727425"/>
            <a:ext cx="5290022" cy="2702404"/>
          </a:xfrm>
          <a:prstGeom prst="rect">
            <a:avLst/>
          </a:prstGeom>
        </p:spPr>
      </p:pic>
      <p:sp>
        <p:nvSpPr>
          <p:cNvPr id="55" name="Овал 54">
            <a:extLst>
              <a:ext uri="{FF2B5EF4-FFF2-40B4-BE49-F238E27FC236}">
                <a16:creationId xmlns:a16="http://schemas.microsoft.com/office/drawing/2014/main" id="{D71C5C70-1C69-4D55-86B9-2D897A4E0F0E}"/>
              </a:ext>
            </a:extLst>
          </p:cNvPr>
          <p:cNvSpPr/>
          <p:nvPr/>
        </p:nvSpPr>
        <p:spPr>
          <a:xfrm>
            <a:off x="6292285" y="3783515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66DF9C48-CCE2-4985-90F1-298C099589D6}"/>
              </a:ext>
            </a:extLst>
          </p:cNvPr>
          <p:cNvSpPr/>
          <p:nvPr/>
        </p:nvSpPr>
        <p:spPr>
          <a:xfrm>
            <a:off x="6292285" y="5971493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48984FDA-9726-4F28-BCDB-B3A2D3717405}"/>
                  </a:ext>
                </a:extLst>
              </p:cNvPr>
              <p:cNvSpPr/>
              <p:nvPr/>
            </p:nvSpPr>
            <p:spPr>
              <a:xfrm>
                <a:off x="3166476" y="3557941"/>
                <a:ext cx="1035475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sup>
                      </m:sSub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48984FDA-9726-4F28-BCDB-B3A2D3717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476" y="3557941"/>
                <a:ext cx="1035475" cy="768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EDDE165C-8A1D-46E7-B9D2-28987D221AA8}"/>
                  </a:ext>
                </a:extLst>
              </p:cNvPr>
              <p:cNvSpPr/>
              <p:nvPr/>
            </p:nvSpPr>
            <p:spPr>
              <a:xfrm>
                <a:off x="0" y="3443248"/>
                <a:ext cx="1336841" cy="712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ru-RU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EDDE165C-8A1D-46E7-B9D2-28987D221A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43248"/>
                <a:ext cx="1336841" cy="712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E38BB3E-46BE-4D38-8892-A40868F501E7}"/>
              </a:ext>
            </a:extLst>
          </p:cNvPr>
          <p:cNvSpPr/>
          <p:nvPr/>
        </p:nvSpPr>
        <p:spPr>
          <a:xfrm>
            <a:off x="3215680" y="5661248"/>
            <a:ext cx="21291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endParaRPr lang="ru-RU" sz="3600" dirty="0"/>
          </a:p>
        </p:txBody>
      </p:sp>
      <p:sp>
        <p:nvSpPr>
          <p:cNvPr id="5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делают Функции активации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EC2EB92-7BA5-46B5-8303-DD93E7D7A7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 l="62048" t="23756" r="19640"/>
          <a:stretch/>
        </p:blipFill>
        <p:spPr>
          <a:xfrm>
            <a:off x="1055440" y="1844824"/>
            <a:ext cx="2376971" cy="43452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41F73A-A393-43DF-9FEB-003379F38E22}"/>
              </a:ext>
            </a:extLst>
          </p:cNvPr>
          <p:cNvSpPr txBox="1"/>
          <p:nvPr/>
        </p:nvSpPr>
        <p:spPr>
          <a:xfrm>
            <a:off x="4007768" y="3140968"/>
            <a:ext cx="675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 smtClean="0">
                <a:solidFill>
                  <a:schemeClr val="bg1"/>
                </a:solidFill>
              </a:rPr>
              <a:t>Ну и нелинейность завести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9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9" grpId="0"/>
      <p:bldP spid="52" grpId="0"/>
      <p:bldP spid="48" grpId="0"/>
      <p:bldP spid="53" grpId="0"/>
      <p:bldP spid="55" grpId="0" animBg="1"/>
      <p:bldP spid="56" grpId="0" animBg="1"/>
      <p:bldP spid="4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866CF6-7629-48CC-B7CD-7D3D22FA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1129247"/>
            <a:ext cx="3527997" cy="1802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C36F5A-E951-4E31-8C97-A75F2363E531}"/>
                  </a:ext>
                </a:extLst>
              </p:cNvPr>
              <p:cNvSpPr txBox="1"/>
              <p:nvPr/>
            </p:nvSpPr>
            <p:spPr>
              <a:xfrm>
                <a:off x="1235262" y="2912739"/>
                <a:ext cx="3888432" cy="703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C36F5A-E951-4E31-8C97-A75F2363E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262" y="2912739"/>
                <a:ext cx="3888432" cy="703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8AA3B4-4AA7-44DE-8F50-FB38608227F1}"/>
                  </a:ext>
                </a:extLst>
              </p:cNvPr>
              <p:cNvSpPr txBox="1"/>
              <p:nvPr/>
            </p:nvSpPr>
            <p:spPr>
              <a:xfrm>
                <a:off x="657479" y="6288204"/>
                <a:ext cx="53285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8AA3B4-4AA7-44DE-8F50-FB3860822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9" y="6288204"/>
                <a:ext cx="53285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2A8E177-32A2-4E57-B391-4DB659C4E2C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9490" y="4057764"/>
            <a:ext cx="3527997" cy="179923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35224DF-9558-493A-8C63-EE86E49F15BA}"/>
              </a:ext>
            </a:extLst>
          </p:cNvPr>
          <p:cNvSpPr/>
          <p:nvPr/>
        </p:nvSpPr>
        <p:spPr>
          <a:xfrm>
            <a:off x="1407392" y="5903576"/>
            <a:ext cx="3032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ectified linear unit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 (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ReLU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)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DF8FFEA-AE52-42AA-9D02-96DB2D4376D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1158877"/>
            <a:ext cx="3700629" cy="1872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D7F96C-6784-4006-85AD-92364740262C}"/>
                  </a:ext>
                </a:extLst>
              </p:cNvPr>
              <p:cNvSpPr txBox="1"/>
              <p:nvPr/>
            </p:nvSpPr>
            <p:spPr>
              <a:xfrm>
                <a:off x="6600056" y="3028805"/>
                <a:ext cx="4460576" cy="769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D7F96C-6784-4006-85AD-923647402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028805"/>
                <a:ext cx="4460576" cy="7697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92284D-0401-41C6-B3E5-4A82F23646F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4148639"/>
            <a:ext cx="3541854" cy="18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20554-7961-45E1-9FC3-26994281AB68}"/>
                  </a:ext>
                </a:extLst>
              </p:cNvPr>
              <p:cNvSpPr txBox="1"/>
              <p:nvPr/>
            </p:nvSpPr>
            <p:spPr>
              <a:xfrm>
                <a:off x="5807968" y="6288204"/>
                <a:ext cx="56531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𝐿𝑅𝑒𝐿𝑈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20554-7961-45E1-9FC3-26994281A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6288204"/>
                <a:ext cx="5653132" cy="523220"/>
              </a:xfrm>
              <a:prstGeom prst="rect">
                <a:avLst/>
              </a:prstGeom>
              <a:blipFill>
                <a:blip r:embed="rId11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1DEB2A2-99E2-40F7-B2A1-2E43466DC481}"/>
              </a:ext>
            </a:extLst>
          </p:cNvPr>
          <p:cNvSpPr/>
          <p:nvPr/>
        </p:nvSpPr>
        <p:spPr>
          <a:xfrm>
            <a:off x="6703526" y="5923117"/>
            <a:ext cx="3700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Leaky R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ectified linear unit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 (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ReLU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)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3872" y="1124745"/>
            <a:ext cx="186027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2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8" grpId="0"/>
      <p:bldP spid="20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инициализацию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980728"/>
            <a:ext cx="8521388" cy="507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0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C368390-EBF4-4886-A4A8-295FBC2A4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03" y="1215282"/>
            <a:ext cx="2090657" cy="1930609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3169BB57-86A7-4356-94E0-DF362524EC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9477" y="3551781"/>
            <a:ext cx="2887169" cy="1474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18F69159-E546-447C-8F57-E86EC6423F4D}"/>
                  </a:ext>
                </a:extLst>
              </p:cNvPr>
              <p:cNvSpPr/>
              <p:nvPr/>
            </p:nvSpPr>
            <p:spPr>
              <a:xfrm>
                <a:off x="3078553" y="3266501"/>
                <a:ext cx="62203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18F69159-E546-447C-8F57-E86EC6423F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553" y="3266501"/>
                <a:ext cx="622030" cy="440249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0F5F96A1-0E0D-4CAF-9E4D-90B5DC574149}"/>
                  </a:ext>
                </a:extLst>
              </p:cNvPr>
              <p:cNvSpPr/>
              <p:nvPr/>
            </p:nvSpPr>
            <p:spPr>
              <a:xfrm>
                <a:off x="890394" y="1541066"/>
                <a:ext cx="62203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0F5F96A1-0E0D-4CAF-9E4D-90B5DC574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94" y="1541066"/>
                <a:ext cx="622030" cy="440249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1E055F4C-7DF5-47B0-8817-F9EC80139A1C}"/>
                  </a:ext>
                </a:extLst>
              </p:cNvPr>
              <p:cNvSpPr/>
              <p:nvPr/>
            </p:nvSpPr>
            <p:spPr>
              <a:xfrm>
                <a:off x="921855" y="1842774"/>
                <a:ext cx="622030" cy="438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1E055F4C-7DF5-47B0-8817-F9EC8013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55" y="1842774"/>
                <a:ext cx="622030" cy="438262"/>
              </a:xfrm>
              <a:prstGeom prst="rect">
                <a:avLst/>
              </a:prstGeom>
              <a:blipFill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AEB4721-3844-423F-BDF3-5BBF55153C82}"/>
                  </a:ext>
                </a:extLst>
              </p:cNvPr>
              <p:cNvSpPr/>
              <p:nvPr/>
            </p:nvSpPr>
            <p:spPr>
              <a:xfrm>
                <a:off x="731527" y="4881363"/>
                <a:ext cx="718466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AEB4721-3844-423F-BDF3-5BBF55153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7" y="4881363"/>
                <a:ext cx="718466" cy="438582"/>
              </a:xfrm>
              <a:prstGeom prst="rect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09CAB20-5404-4A3F-8D20-400A42F72B35}"/>
                  </a:ext>
                </a:extLst>
              </p:cNvPr>
              <p:cNvSpPr/>
              <p:nvPr/>
            </p:nvSpPr>
            <p:spPr>
              <a:xfrm>
                <a:off x="733993" y="5298709"/>
                <a:ext cx="622030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09CAB20-5404-4A3F-8D20-400A42F72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3" y="5298709"/>
                <a:ext cx="622030" cy="438582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ED2AEED5-E8E5-4EA1-9059-38F942335435}"/>
                  </a:ext>
                </a:extLst>
              </p:cNvPr>
              <p:cNvSpPr/>
              <p:nvPr/>
            </p:nvSpPr>
            <p:spPr>
              <a:xfrm>
                <a:off x="1620415" y="1877239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i="1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ED2AEED5-E8E5-4EA1-9059-38F942335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15" y="1877239"/>
                <a:ext cx="598241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0A90A16E-5C04-4BE1-A186-45D54D46BD3F}"/>
                  </a:ext>
                </a:extLst>
              </p:cNvPr>
              <p:cNvSpPr/>
              <p:nvPr/>
            </p:nvSpPr>
            <p:spPr>
              <a:xfrm>
                <a:off x="1633973" y="2221026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solidFill>
                            <a:schemeClr val="bg1"/>
                          </a:solidFill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0A90A16E-5C04-4BE1-A186-45D54D46B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973" y="2221026"/>
                <a:ext cx="598241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9C9DBB4B-CC47-4089-BCF0-B0FB09C54B82}"/>
                  </a:ext>
                </a:extLst>
              </p:cNvPr>
              <p:cNvSpPr/>
              <p:nvPr/>
            </p:nvSpPr>
            <p:spPr>
              <a:xfrm>
                <a:off x="1457643" y="4725144"/>
                <a:ext cx="774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−1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9C9DBB4B-CC47-4089-BCF0-B0FB09C5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643" y="4725144"/>
                <a:ext cx="774571" cy="369332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1D1EB28E-506C-4F0E-A0E7-7AECCA32FD0A}"/>
                  </a:ext>
                </a:extLst>
              </p:cNvPr>
              <p:cNvSpPr/>
              <p:nvPr/>
            </p:nvSpPr>
            <p:spPr>
              <a:xfrm>
                <a:off x="1796736" y="5054257"/>
                <a:ext cx="619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1D1EB28E-506C-4F0E-A0E7-7AECCA32F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36" y="5054257"/>
                <a:ext cx="619080" cy="369332"/>
              </a:xfrm>
              <a:prstGeom prst="rect">
                <a:avLst/>
              </a:prstGeom>
              <a:blipFill>
                <a:blip r:embed="rId1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34C7ADB-2762-4100-8C4B-FED82734583E}"/>
                  </a:ext>
                </a:extLst>
              </p:cNvPr>
              <p:cNvSpPr txBox="1"/>
              <p:nvPr/>
            </p:nvSpPr>
            <p:spPr>
              <a:xfrm>
                <a:off x="2709431" y="5546933"/>
                <a:ext cx="8634701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</a:rPr>
                            <m:t>0,1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aseline="-25000" dirty="0" smtClean="0">
                              <a:solidFill>
                                <a:schemeClr val="bg1"/>
                              </a:solidFill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+…+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−1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34C7ADB-2762-4100-8C4B-FED82734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431" y="5546933"/>
                <a:ext cx="8634701" cy="6450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значит найти элемент?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6BB785C-6E61-4FAB-88C4-037344890128}"/>
              </a:ext>
            </a:extLst>
          </p:cNvPr>
          <p:cNvSpPr/>
          <p:nvPr/>
        </p:nvSpPr>
        <p:spPr>
          <a:xfrm>
            <a:off x="7868890" y="1185127"/>
            <a:ext cx="25897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Подобрать веса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8B5D5DF-0C45-4F07-9907-60F0FF3ED88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 l="62048" t="23756" r="19640"/>
          <a:stretch/>
        </p:blipFill>
        <p:spPr>
          <a:xfrm>
            <a:off x="1212438" y="1761191"/>
            <a:ext cx="2150610" cy="39314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90572D-49DA-4A65-A0FF-78C66518AA04}"/>
              </a:ext>
            </a:extLst>
          </p:cNvPr>
          <p:cNvSpPr txBox="1"/>
          <p:nvPr/>
        </p:nvSpPr>
        <p:spPr>
          <a:xfrm>
            <a:off x="1000109" y="3242548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08850" y="1761191"/>
            <a:ext cx="372674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32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изображения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502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579B5D0-D651-41A5-8275-61F4AB307418}"/>
              </a:ext>
            </a:extLst>
          </p:cNvPr>
          <p:cNvSpPr/>
          <p:nvPr/>
        </p:nvSpPr>
        <p:spPr>
          <a:xfrm>
            <a:off x="1508893" y="1525923"/>
            <a:ext cx="97266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нейрона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нужно найти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весов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число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нейрнонов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предыдущем слое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константу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/>
              <p:nvPr/>
            </p:nvSpPr>
            <p:spPr>
              <a:xfrm>
                <a:off x="4107143" y="2842789"/>
                <a:ext cx="53021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784∗16+16∗16+16∗10=12960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143" y="2842789"/>
                <a:ext cx="5302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3C61569-B477-46DC-A09E-F19599C9DA51}"/>
              </a:ext>
            </a:extLst>
          </p:cNvPr>
          <p:cNvSpPr/>
          <p:nvPr/>
        </p:nvSpPr>
        <p:spPr>
          <a:xfrm>
            <a:off x="10079614" y="2842789"/>
            <a:ext cx="928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773B724-6C87-4399-B5C9-741200742C7A}"/>
                  </a:ext>
                </a:extLst>
              </p:cNvPr>
              <p:cNvSpPr/>
              <p:nvPr/>
            </p:nvSpPr>
            <p:spPr>
              <a:xfrm>
                <a:off x="6709545" y="3385523"/>
                <a:ext cx="2745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16+16+10=42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773B724-6C87-4399-B5C9-741200742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545" y="3385523"/>
                <a:ext cx="27452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D4D8BE7-BBB4-469D-ABD1-FFF0D4639C77}"/>
              </a:ext>
            </a:extLst>
          </p:cNvPr>
          <p:cNvSpPr/>
          <p:nvPr/>
        </p:nvSpPr>
        <p:spPr>
          <a:xfrm>
            <a:off x="10511776" y="3376904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bias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EF70E3-B908-4AFE-A4F8-5668FB10E017}"/>
                  </a:ext>
                </a:extLst>
              </p:cNvPr>
              <p:cNvSpPr txBox="1"/>
              <p:nvPr/>
            </p:nvSpPr>
            <p:spPr>
              <a:xfrm>
                <a:off x="5055898" y="4302183"/>
                <a:ext cx="3404646" cy="1117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0,1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0,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N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,1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EF70E3-B908-4AFE-A4F8-5668FB10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898" y="4302183"/>
                <a:ext cx="3404646" cy="1117550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856061-6595-4C03-97B3-06895ADC832E}"/>
                  </a:ext>
                </a:extLst>
              </p:cNvPr>
              <p:cNvSpPr txBox="1"/>
              <p:nvPr/>
            </p:nvSpPr>
            <p:spPr>
              <a:xfrm>
                <a:off x="8064029" y="4096281"/>
                <a:ext cx="2876937" cy="1451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856061-6595-4C03-97B3-06895ADC8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029" y="4096281"/>
                <a:ext cx="2876937" cy="14510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2F7F28-F2AC-43C7-B958-C3F5FE49F861}"/>
                  </a:ext>
                </a:extLst>
              </p:cNvPr>
              <p:cNvSpPr txBox="1"/>
              <p:nvPr/>
            </p:nvSpPr>
            <p:spPr>
              <a:xfrm>
                <a:off x="10816891" y="4326514"/>
                <a:ext cx="1003031" cy="1148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b=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sz="2800" baseline="-25000" dirty="0">
                                  <a:solidFill>
                                    <a:schemeClr val="bg1"/>
                                  </a:solidFill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chemeClr val="bg1"/>
                                  </a:solidFill>
                                </a:rPr>
                                <m:t>N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2F7F28-F2AC-43C7-B958-C3F5FE49F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891" y="4326514"/>
                <a:ext cx="1003031" cy="1148007"/>
              </a:xfrm>
              <a:prstGeom prst="rect">
                <a:avLst/>
              </a:prstGeom>
              <a:blipFill>
                <a:blip r:embed="rId8"/>
                <a:stretch>
                  <a:fillRect l="-21212" b="-6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983E85D-9B9F-4400-A157-FAD5E038B001}"/>
                  </a:ext>
                </a:extLst>
              </p:cNvPr>
              <p:cNvSpPr/>
              <p:nvPr/>
            </p:nvSpPr>
            <p:spPr>
              <a:xfrm>
                <a:off x="4960907" y="5872853"/>
                <a:ext cx="3756413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983E85D-9B9F-4400-A157-FAD5E038B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07" y="5872853"/>
                <a:ext cx="3756413" cy="541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47AAE8E1-8B82-4048-AE01-19F5D51DC135}"/>
              </a:ext>
            </a:extLst>
          </p:cNvPr>
          <p:cNvSpPr txBox="1"/>
          <p:nvPr/>
        </p:nvSpPr>
        <p:spPr>
          <a:xfrm>
            <a:off x="9303819" y="5796412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9B6686E-D290-4EF9-8AD2-3297713125C5}"/>
              </a:ext>
            </a:extLst>
          </p:cNvPr>
          <p:cNvSpPr/>
          <p:nvPr/>
        </p:nvSpPr>
        <p:spPr>
          <a:xfrm>
            <a:off x="1508893" y="2300055"/>
            <a:ext cx="9726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Обучить нейронную сеть – Найти все веса и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bias</a:t>
            </a:r>
          </a:p>
        </p:txBody>
      </p:sp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значит обучить Нейронную Сеть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27276D-8D9B-4E12-9EE5-0EF1734CC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58" y="1792368"/>
            <a:ext cx="4427244" cy="4660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17C1E9-A894-4686-A931-83C54AC16093}"/>
              </a:ext>
            </a:extLst>
          </p:cNvPr>
          <p:cNvSpPr txBox="1"/>
          <p:nvPr/>
        </p:nvSpPr>
        <p:spPr>
          <a:xfrm>
            <a:off x="-25072" y="633478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784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C5A4F0-F3C5-4727-97A1-B02D652F9E63}"/>
              </a:ext>
            </a:extLst>
          </p:cNvPr>
          <p:cNvSpPr txBox="1"/>
          <p:nvPr/>
        </p:nvSpPr>
        <p:spPr>
          <a:xfrm>
            <a:off x="1369385" y="528570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16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3226BE-A49B-4FB0-9931-B9E97C029095}"/>
              </a:ext>
            </a:extLst>
          </p:cNvPr>
          <p:cNvSpPr txBox="1"/>
          <p:nvPr/>
        </p:nvSpPr>
        <p:spPr>
          <a:xfrm>
            <a:off x="2737433" y="527319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16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16831-E17F-43D9-AA38-4D487E4DA7AC}"/>
              </a:ext>
            </a:extLst>
          </p:cNvPr>
          <p:cNvSpPr txBox="1"/>
          <p:nvPr/>
        </p:nvSpPr>
        <p:spPr>
          <a:xfrm>
            <a:off x="4176942" y="502730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7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4" grpId="0"/>
      <p:bldP spid="24" grpId="0"/>
      <p:bldP spid="25" grpId="0"/>
      <p:bldP spid="26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FF36837-9A70-4A3F-BC98-59850ABE4223}"/>
              </a:ext>
            </a:extLst>
          </p:cNvPr>
          <p:cNvSpPr/>
          <p:nvPr/>
        </p:nvSpPr>
        <p:spPr>
          <a:xfrm>
            <a:off x="1769838" y="254595"/>
            <a:ext cx="9870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Нейронка</a:t>
            </a:r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это «всего лишь» 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40F0B6-59CB-4D4B-A57C-797C4EA67E31}"/>
                  </a:ext>
                </a:extLst>
              </p:cNvPr>
              <p:cNvSpPr txBox="1"/>
              <p:nvPr/>
            </p:nvSpPr>
            <p:spPr>
              <a:xfrm>
                <a:off x="4306977" y="2037106"/>
                <a:ext cx="4096424" cy="1117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0,1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0,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N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,1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40F0B6-59CB-4D4B-A57C-797C4EA67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977" y="2037106"/>
                <a:ext cx="4096424" cy="1117550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B3D098-43F2-4F9D-9FCE-D5215156AB42}"/>
                  </a:ext>
                </a:extLst>
              </p:cNvPr>
              <p:cNvSpPr txBox="1"/>
              <p:nvPr/>
            </p:nvSpPr>
            <p:spPr>
              <a:xfrm>
                <a:off x="8242208" y="1896334"/>
                <a:ext cx="2041600" cy="1451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B3D098-43F2-4F9D-9FCE-D5215156A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208" y="1896334"/>
                <a:ext cx="2041600" cy="14510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AEA815-CF3A-4FDE-8CAB-99F98924D9C1}"/>
                  </a:ext>
                </a:extLst>
              </p:cNvPr>
              <p:cNvSpPr txBox="1"/>
              <p:nvPr/>
            </p:nvSpPr>
            <p:spPr>
              <a:xfrm>
                <a:off x="10283808" y="1936701"/>
                <a:ext cx="1808252" cy="1148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  <a:latin typeface="Cambria" panose="02040503050406030204" pitchFamily="18" charset="0"/>
                                  </a:rPr>
                                  <m:t>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AEA815-CF3A-4FDE-8CAB-99F98924D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808" y="1936701"/>
                <a:ext cx="1808252" cy="1148007"/>
              </a:xfrm>
              <a:prstGeom prst="rect">
                <a:avLst/>
              </a:prstGeom>
              <a:blipFill>
                <a:blip r:embed="rId6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F3DF1B4-F9A0-4333-96A7-BEFE90A442FC}"/>
                  </a:ext>
                </a:extLst>
              </p:cNvPr>
              <p:cNvSpPr/>
              <p:nvPr/>
            </p:nvSpPr>
            <p:spPr>
              <a:xfrm>
                <a:off x="5547856" y="3453301"/>
                <a:ext cx="4441537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FF3DF1B4-F9A0-4333-96A7-BEFE90A44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56" y="3453301"/>
                <a:ext cx="4441537" cy="541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B73657D-8111-4A15-82F5-80B3BDC92C35}"/>
                  </a:ext>
                </a:extLst>
              </p:cNvPr>
              <p:cNvSpPr/>
              <p:nvPr/>
            </p:nvSpPr>
            <p:spPr>
              <a:xfrm>
                <a:off x="5547856" y="4178707"/>
                <a:ext cx="4441537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B73657D-8111-4A15-82F5-80B3BDC92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56" y="4178707"/>
                <a:ext cx="4441537" cy="541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24C0BA-49D4-40DE-9092-134812F8ED21}"/>
                  </a:ext>
                </a:extLst>
              </p:cNvPr>
              <p:cNvSpPr txBox="1"/>
              <p:nvPr/>
            </p:nvSpPr>
            <p:spPr>
              <a:xfrm>
                <a:off x="3893282" y="1227151"/>
                <a:ext cx="8634701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0,1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aseline="-25000" dirty="0" smtClean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+…+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−1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24C0BA-49D4-40DE-9092-134812F8E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282" y="1227151"/>
                <a:ext cx="8634701" cy="645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D4A3B1A-95C0-4522-969A-F9CB6C20CD29}"/>
                  </a:ext>
                </a:extLst>
              </p:cNvPr>
              <p:cNvSpPr/>
              <p:nvPr/>
            </p:nvSpPr>
            <p:spPr>
              <a:xfrm>
                <a:off x="5512152" y="4818958"/>
                <a:ext cx="4441537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D4A3B1A-95C0-4522-969A-F9CB6C20C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52" y="4818958"/>
                <a:ext cx="4441537" cy="541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EEBD11A8-0F44-4842-8B76-1437D88FBF44}"/>
                  </a:ext>
                </a:extLst>
              </p:cNvPr>
              <p:cNvSpPr/>
              <p:nvPr/>
            </p:nvSpPr>
            <p:spPr>
              <a:xfrm>
                <a:off x="911424" y="5445224"/>
                <a:ext cx="11028981" cy="605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u-RU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ru-RU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EEBD11A8-0F44-4842-8B76-1437D88FB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5445224"/>
                <a:ext cx="11028981" cy="6052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2697513-F483-4CC2-8818-4EB4291B55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197" y="856485"/>
            <a:ext cx="4365859" cy="4596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EBD11A8-0F44-4842-8B76-1437D88FBF44}"/>
                  </a:ext>
                </a:extLst>
              </p:cNvPr>
              <p:cNvSpPr/>
              <p:nvPr/>
            </p:nvSpPr>
            <p:spPr>
              <a:xfrm>
                <a:off x="2602159" y="6093296"/>
                <a:ext cx="69876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</a:rPr>
                  <a:t>НЕ линейная функция (иначе в чем смысл)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EBD11A8-0F44-4842-8B76-1437D88FB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159" y="6093296"/>
                <a:ext cx="6987682" cy="523220"/>
              </a:xfrm>
              <a:prstGeom prst="rect">
                <a:avLst/>
              </a:prstGeom>
              <a:blipFill>
                <a:blip r:embed="rId13"/>
                <a:stretch>
                  <a:fillRect t="-11765" r="-873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57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2" grpId="0"/>
      <p:bldP spid="42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E1AE5C-F904-4D0B-8726-2141127A4B8F}"/>
              </a:ext>
            </a:extLst>
          </p:cNvPr>
          <p:cNvSpPr txBox="1"/>
          <p:nvPr/>
        </p:nvSpPr>
        <p:spPr>
          <a:xfrm>
            <a:off x="127981" y="223717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978E13-997F-4F32-AAFB-B45AD177A246}"/>
              </a:ext>
            </a:extLst>
          </p:cNvPr>
          <p:cNvSpPr txBox="1"/>
          <p:nvPr/>
        </p:nvSpPr>
        <p:spPr>
          <a:xfrm>
            <a:off x="4842778" y="1584283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Ожидание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F3CCB7D-57FA-4822-89ED-F555A2398D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86"/>
          <a:stretch/>
        </p:blipFill>
        <p:spPr>
          <a:xfrm>
            <a:off x="6154705" y="2102349"/>
            <a:ext cx="260863" cy="2074902"/>
          </a:xfrm>
          <a:prstGeom prst="rect">
            <a:avLst/>
          </a:prstGeom>
        </p:spPr>
      </p:pic>
      <p:sp>
        <p:nvSpPr>
          <p:cNvPr id="44" name="Овал 43">
            <a:extLst>
              <a:ext uri="{FF2B5EF4-FFF2-40B4-BE49-F238E27FC236}">
                <a16:creationId xmlns:a16="http://schemas.microsoft.com/office/drawing/2014/main" id="{B56FFB46-0C01-40B1-92F0-379AC949371E}"/>
              </a:ext>
            </a:extLst>
          </p:cNvPr>
          <p:cNvSpPr/>
          <p:nvPr/>
        </p:nvSpPr>
        <p:spPr>
          <a:xfrm>
            <a:off x="8403026" y="3460675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14AB4CD-F860-44E0-98F8-DB72A1224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800" y="2026732"/>
            <a:ext cx="497696" cy="20749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4C02DF-16A4-4629-B5D3-8603F96CD7F1}"/>
              </a:ext>
            </a:extLst>
          </p:cNvPr>
          <p:cNvSpPr txBox="1"/>
          <p:nvPr/>
        </p:nvSpPr>
        <p:spPr>
          <a:xfrm>
            <a:off x="7219042" y="16240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Реальность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C5F65D4A-F466-4769-88A0-98DEF77F4546}"/>
              </a:ext>
            </a:extLst>
          </p:cNvPr>
          <p:cNvSpPr/>
          <p:nvPr/>
        </p:nvSpPr>
        <p:spPr>
          <a:xfrm>
            <a:off x="8371186" y="2284298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C8DE43B-198F-44DB-9254-D8795EE3C805}"/>
              </a:ext>
            </a:extLst>
          </p:cNvPr>
          <p:cNvSpPr/>
          <p:nvPr/>
        </p:nvSpPr>
        <p:spPr>
          <a:xfrm>
            <a:off x="8376782" y="3053819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ABC4221F-EDE0-4331-A01C-7F8A4A118CDC}"/>
              </a:ext>
            </a:extLst>
          </p:cNvPr>
          <p:cNvSpPr/>
          <p:nvPr/>
        </p:nvSpPr>
        <p:spPr>
          <a:xfrm>
            <a:off x="8371186" y="2670841"/>
            <a:ext cx="144000" cy="1448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51731B-D4DE-4A6C-A6B9-FCD353D87C9E}"/>
              </a:ext>
            </a:extLst>
          </p:cNvPr>
          <p:cNvSpPr txBox="1"/>
          <p:nvPr/>
        </p:nvSpPr>
        <p:spPr>
          <a:xfrm>
            <a:off x="5302016" y="4429167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(Ожидание-Реальность)</a:t>
            </a:r>
            <a:r>
              <a:rPr lang="ru-RU" sz="2800" baseline="30000" dirty="0">
                <a:solidFill>
                  <a:schemeClr val="bg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/>
              <p:nvPr/>
            </p:nvSpPr>
            <p:spPr>
              <a:xfrm>
                <a:off x="5491806" y="5326727"/>
                <a:ext cx="3454472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06" y="5326727"/>
                <a:ext cx="3454472" cy="5669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Пытаемся обучать Нейронную сеть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3F5A44-7ABB-4764-861F-D733E3623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38" y="1035215"/>
            <a:ext cx="5193741" cy="4326940"/>
          </a:xfrm>
          <a:prstGeom prst="rect">
            <a:avLst/>
          </a:prstGeom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A58AF6EA-DE18-472A-A164-1A3E5E8D770D}"/>
              </a:ext>
            </a:extLst>
          </p:cNvPr>
          <p:cNvSpPr/>
          <p:nvPr/>
        </p:nvSpPr>
        <p:spPr>
          <a:xfrm>
            <a:off x="5952000" y="3703080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98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41" grpId="0"/>
      <p:bldP spid="44" grpId="0" animBg="1"/>
      <p:bldP spid="47" grpId="0"/>
      <p:bldP spid="48" grpId="0" animBg="1"/>
      <p:bldP spid="49" grpId="0" animBg="1"/>
      <p:bldP spid="50" grpId="0" animBg="1"/>
      <p:bldP spid="51" grpId="0"/>
      <p:bldP spid="52" grpId="0"/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Оптимизацию Функции Потерь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376358" y="1647899"/>
            <a:ext cx="4968552" cy="469116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84017" y="1686505"/>
            <a:ext cx="4824536" cy="4685994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2960281" y="5752355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160081" y="1647899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081" y="1647899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040654" y="413419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654" y="413419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728033" y="5248299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168193" y="5104283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384217" y="5248299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4760481" y="3304083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4616465" y="3160067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3968393" y="3304083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7744510" y="507030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510" y="507030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496643" y="100610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643" y="100610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4616465" y="5248299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465" y="5248299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Овал 38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8824630" y="377415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104550" y="449423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552822" y="211797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448366" y="168592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366" y="168592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552822" y="334210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822" y="334210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53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Насколько все сложно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8849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cs.umd.edu/~tomg/img/landscapes/notresnet110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094183"/>
            <a:ext cx="5760640" cy="44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036483" y="6097002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</p:spTree>
    <p:extLst>
      <p:ext uri="{BB962C8B-B14F-4D97-AF65-F5344CB8AC3E}">
        <p14:creationId xmlns:p14="http://schemas.microsoft.com/office/powerpoint/2010/main" val="169900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4157C62-2E86-4FE2-A14A-2E5997520062}"/>
              </a:ext>
            </a:extLst>
          </p:cNvPr>
          <p:cNvSpPr/>
          <p:nvPr/>
        </p:nvSpPr>
        <p:spPr>
          <a:xfrm>
            <a:off x="3674853" y="1075665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BCECE32-1BF8-477D-A79D-417AFA6B5DEE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4267549" y="1369015"/>
            <a:ext cx="887985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FC31E19C-0D1D-4DC0-8FDD-3DA6953BF409}"/>
              </a:ext>
            </a:extLst>
          </p:cNvPr>
          <p:cNvSpPr/>
          <p:nvPr/>
        </p:nvSpPr>
        <p:spPr>
          <a:xfrm>
            <a:off x="6580831" y="1075666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D1FF645-1DFC-498E-ABBE-056C94AC54C0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7173527" y="1369016"/>
            <a:ext cx="832601" cy="6688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3090F07-C5A1-496E-A690-8CB04A1DD5F9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5748230" y="1369016"/>
            <a:ext cx="832601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32EFC3E0-7AC4-4601-BEC9-F8604A75F68A}"/>
              </a:ext>
            </a:extLst>
          </p:cNvPr>
          <p:cNvSpPr/>
          <p:nvPr/>
        </p:nvSpPr>
        <p:spPr>
          <a:xfrm>
            <a:off x="5155534" y="1075666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310EC1D-7B93-4C43-B482-8F1EC7460616}"/>
              </a:ext>
            </a:extLst>
          </p:cNvPr>
          <p:cNvSpPr/>
          <p:nvPr/>
        </p:nvSpPr>
        <p:spPr>
          <a:xfrm>
            <a:off x="8006128" y="1082354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6723FFA-08FC-4B8F-9DA8-E2DE4ED494E9}"/>
                  </a:ext>
                </a:extLst>
              </p:cNvPr>
              <p:cNvSpPr/>
              <p:nvPr/>
            </p:nvSpPr>
            <p:spPr>
              <a:xfrm>
                <a:off x="6379670" y="1672135"/>
                <a:ext cx="110113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6723FFA-08FC-4B8F-9DA8-E2DE4ED49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670" y="1672135"/>
                <a:ext cx="1101135" cy="570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CF546C7F-0C7D-49EE-8D1E-98525C6C8CE2}"/>
                  </a:ext>
                </a:extLst>
              </p:cNvPr>
              <p:cNvSpPr/>
              <p:nvPr/>
            </p:nvSpPr>
            <p:spPr>
              <a:xfrm>
                <a:off x="7983391" y="1658028"/>
                <a:ext cx="80778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CF546C7F-0C7D-49EE-8D1E-98525C6C8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391" y="1658028"/>
                <a:ext cx="807785" cy="570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47DE4E5-27C2-4AA1-B435-1D6CB3EEA388}"/>
                  </a:ext>
                </a:extLst>
              </p:cNvPr>
              <p:cNvSpPr/>
              <p:nvPr/>
            </p:nvSpPr>
            <p:spPr>
              <a:xfrm>
                <a:off x="7351415" y="1427196"/>
                <a:ext cx="612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47DE4E5-27C2-4AA1-B435-1D6CB3EEA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415" y="1427196"/>
                <a:ext cx="61266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54F6BB6-2724-4104-8DF0-B4BCC46C6575}"/>
                  </a:ext>
                </a:extLst>
              </p:cNvPr>
              <p:cNvSpPr/>
              <p:nvPr/>
            </p:nvSpPr>
            <p:spPr>
              <a:xfrm>
                <a:off x="7365398" y="1867121"/>
                <a:ext cx="53251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bg1"/>
                          </a:solidFill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baseline="-250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54F6BB6-2724-4104-8DF0-B4BCC46C6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398" y="1867121"/>
                <a:ext cx="532517" cy="453137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062879-2857-4B8E-977E-2530E8B16D73}"/>
                  </a:ext>
                </a:extLst>
              </p:cNvPr>
              <p:cNvSpPr/>
              <p:nvPr/>
            </p:nvSpPr>
            <p:spPr>
              <a:xfrm>
                <a:off x="2330220" y="1734102"/>
                <a:ext cx="37337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b="0" dirty="0" smtClean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i="1" baseline="-25000" dirty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062879-2857-4B8E-977E-2530E8B16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220" y="1734102"/>
                <a:ext cx="37337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67C73B4-DD3E-4EDC-A774-BCE132D2C0A9}"/>
                  </a:ext>
                </a:extLst>
              </p:cNvPr>
              <p:cNvSpPr/>
              <p:nvPr/>
            </p:nvSpPr>
            <p:spPr>
              <a:xfrm>
                <a:off x="9253537" y="1129916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67C73B4-DD3E-4EDC-A774-BCE132D2C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537" y="1129916"/>
                <a:ext cx="430374" cy="461665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C45BA5C2-7E58-4C81-AF0D-D7D91E9D2E59}"/>
                  </a:ext>
                </a:extLst>
              </p:cNvPr>
              <p:cNvSpPr/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C45BA5C2-7E58-4C81-AF0D-D7D91E9D2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CBDDD1A-8C2C-413D-9B71-5BCFB1DC3D24}"/>
                  </a:ext>
                </a:extLst>
              </p:cNvPr>
              <p:cNvSpPr/>
              <p:nvPr/>
            </p:nvSpPr>
            <p:spPr>
              <a:xfrm>
                <a:off x="983432" y="2852936"/>
                <a:ext cx="7628339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CBDDD1A-8C2C-413D-9B71-5BCFB1DC3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852936"/>
                <a:ext cx="7628339" cy="649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BD85964-68C9-4732-8BA9-C3C95215803A}"/>
                  </a:ext>
                </a:extLst>
              </p:cNvPr>
              <p:cNvSpPr/>
              <p:nvPr/>
            </p:nvSpPr>
            <p:spPr>
              <a:xfrm>
                <a:off x="972197" y="3404473"/>
                <a:ext cx="3560590" cy="649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BD85964-68C9-4732-8BA9-C3C952158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97" y="3404473"/>
                <a:ext cx="3560590" cy="649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E8973B39-1C56-4BDD-9BB4-452A3BC0EC48}"/>
                  </a:ext>
                </a:extLst>
              </p:cNvPr>
              <p:cNvSpPr/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E8973B39-1C56-4BDD-9BB4-452A3BC0E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1FD10595-0D40-49BF-9EF7-BECADDC38B56}"/>
                  </a:ext>
                </a:extLst>
              </p:cNvPr>
              <p:cNvSpPr/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1FD10595-0D40-49BF-9EF7-BECADDC38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09770555-1BB5-4F67-84E9-9EA1496C6F30}"/>
                  </a:ext>
                </a:extLst>
              </p:cNvPr>
              <p:cNvSpPr/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09770555-1BB5-4F67-84E9-9EA1496C6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4A702B1-F84A-4960-816C-86B85A4858A5}"/>
                  </a:ext>
                </a:extLst>
              </p:cNvPr>
              <p:cNvSpPr/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4A702B1-F84A-4960-816C-86B85A485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8591016-0497-4DA6-9DFD-853E43CB2FA8}"/>
                  </a:ext>
                </a:extLst>
              </p:cNvPr>
              <p:cNvSpPr/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8591016-0497-4DA6-9DFD-853E43CB2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2AC6D999-92CB-4546-91A8-85E8C0469A3F}"/>
                  </a:ext>
                </a:extLst>
              </p:cNvPr>
              <p:cNvSpPr/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2AC6D999-92CB-4546-91A8-85E8C0469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  <a:blipFill>
                <a:blip r:embed="rId1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C9235EE7-8A52-4BDC-AA86-6DC17EAEAE7A}"/>
                  </a:ext>
                </a:extLst>
              </p:cNvPr>
              <p:cNvSpPr/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C9235EE7-8A52-4BDC-AA86-6DC17EAEA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628DC6D6-E386-4485-9C4B-34CDB1405D76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>
            <a:off x="9530938" y="6153605"/>
            <a:ext cx="478098" cy="3211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4066A00B-BD8D-4287-BF28-B214402A3193}"/>
              </a:ext>
            </a:extLst>
          </p:cNvPr>
          <p:cNvCxnSpPr>
            <a:cxnSpLocks/>
            <a:stCxn id="50" idx="2"/>
            <a:endCxn id="48" idx="0"/>
          </p:cNvCxnSpPr>
          <p:nvPr/>
        </p:nvCxnSpPr>
        <p:spPr>
          <a:xfrm flipH="1">
            <a:off x="10009036" y="6135224"/>
            <a:ext cx="14428" cy="3395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37D7A313-586D-4C7C-B79E-F8F9B5A151D5}"/>
              </a:ext>
            </a:extLst>
          </p:cNvPr>
          <p:cNvCxnSpPr>
            <a:stCxn id="44" idx="2"/>
            <a:endCxn id="50" idx="0"/>
          </p:cNvCxnSpPr>
          <p:nvPr/>
        </p:nvCxnSpPr>
        <p:spPr>
          <a:xfrm>
            <a:off x="10016603" y="5525869"/>
            <a:ext cx="6861" cy="1585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52BB76C5-2AEF-4068-A95B-2622B354D613}"/>
              </a:ext>
            </a:extLst>
          </p:cNvPr>
          <p:cNvCxnSpPr>
            <a:stCxn id="45" idx="2"/>
            <a:endCxn id="44" idx="0"/>
          </p:cNvCxnSpPr>
          <p:nvPr/>
        </p:nvCxnSpPr>
        <p:spPr>
          <a:xfrm>
            <a:off x="9145053" y="4715151"/>
            <a:ext cx="871550" cy="363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84677BA0-DEF3-47F2-A0DE-6218D07D6800}"/>
              </a:ext>
            </a:extLst>
          </p:cNvPr>
          <p:cNvCxnSpPr>
            <a:stCxn id="46" idx="2"/>
            <a:endCxn id="44" idx="0"/>
          </p:cNvCxnSpPr>
          <p:nvPr/>
        </p:nvCxnSpPr>
        <p:spPr>
          <a:xfrm>
            <a:off x="10013957" y="4770214"/>
            <a:ext cx="2646" cy="3084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9D827EE3-47AC-4CAB-B17D-6A32E9CA4C25}"/>
              </a:ext>
            </a:extLst>
          </p:cNvPr>
          <p:cNvCxnSpPr>
            <a:stCxn id="47" idx="2"/>
            <a:endCxn id="44" idx="0"/>
          </p:cNvCxnSpPr>
          <p:nvPr/>
        </p:nvCxnSpPr>
        <p:spPr>
          <a:xfrm flipH="1">
            <a:off x="10016603" y="4683921"/>
            <a:ext cx="866257" cy="3947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D04A28C-1888-4B79-9BCF-1483428FD098}"/>
              </a:ext>
            </a:extLst>
          </p:cNvPr>
          <p:cNvCxnSpPr>
            <a:cxnSpLocks/>
          </p:cNvCxnSpPr>
          <p:nvPr/>
        </p:nvCxnSpPr>
        <p:spPr>
          <a:xfrm>
            <a:off x="9139230" y="3739990"/>
            <a:ext cx="868904" cy="3959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23A8957B-6929-496E-BD78-0CE27DAA81A0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013956" y="3761412"/>
            <a:ext cx="1" cy="5580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8563C7DE-9D42-4C88-A174-32874E53927A}"/>
              </a:ext>
            </a:extLst>
          </p:cNvPr>
          <p:cNvCxnSpPr>
            <a:cxnSpLocks/>
          </p:cNvCxnSpPr>
          <p:nvPr/>
        </p:nvCxnSpPr>
        <p:spPr>
          <a:xfrm flipH="1">
            <a:off x="10010780" y="3721131"/>
            <a:ext cx="868904" cy="4271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F60A701-7DB0-42C3-9578-5EDB79A3D047}"/>
                  </a:ext>
                </a:extLst>
              </p:cNvPr>
              <p:cNvSpPr/>
              <p:nvPr/>
            </p:nvSpPr>
            <p:spPr>
              <a:xfrm>
                <a:off x="1775520" y="3933056"/>
                <a:ext cx="2668038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F60A701-7DB0-42C3-9578-5EDB79A3D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3933056"/>
                <a:ext cx="2668038" cy="8566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33EF67EE-A24F-4952-B897-8CAC6929EFB6}"/>
                  </a:ext>
                </a:extLst>
              </p:cNvPr>
              <p:cNvSpPr/>
              <p:nvPr/>
            </p:nvSpPr>
            <p:spPr>
              <a:xfrm>
                <a:off x="1803003" y="4651529"/>
                <a:ext cx="2079735" cy="765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33EF67EE-A24F-4952-B897-8CAC6929E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03" y="4651529"/>
                <a:ext cx="2079735" cy="7659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2F787B9F-1944-49AC-9595-78CDEBA27CF1}"/>
                  </a:ext>
                </a:extLst>
              </p:cNvPr>
              <p:cNvSpPr/>
              <p:nvPr/>
            </p:nvSpPr>
            <p:spPr>
              <a:xfrm>
                <a:off x="4307742" y="4564454"/>
                <a:ext cx="1878014" cy="853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2F787B9F-1944-49AC-9595-78CDEBA27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742" y="4564454"/>
                <a:ext cx="1878014" cy="8530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94EAEF5-A56D-45C2-B582-2EFFE32456DD}"/>
                  </a:ext>
                </a:extLst>
              </p:cNvPr>
              <p:cNvSpPr/>
              <p:nvPr/>
            </p:nvSpPr>
            <p:spPr>
              <a:xfrm>
                <a:off x="6305196" y="4616244"/>
                <a:ext cx="1713353" cy="706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94EAEF5-A56D-45C2-B582-2EFFE3245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96" y="4616244"/>
                <a:ext cx="1713353" cy="70615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33164196-835C-48D9-894D-C4935F6F168E}"/>
                  </a:ext>
                </a:extLst>
              </p:cNvPr>
              <p:cNvSpPr/>
              <p:nvPr/>
            </p:nvSpPr>
            <p:spPr>
              <a:xfrm>
                <a:off x="4265286" y="4096713"/>
                <a:ext cx="288893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m:rPr>
                        <m:sty m:val="p"/>
                      </m:rPr>
                      <a:rPr lang="el-G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33164196-835C-48D9-894D-C4935F6F1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286" y="4096713"/>
                <a:ext cx="2888932" cy="450764"/>
              </a:xfrm>
              <a:prstGeom prst="rect">
                <a:avLst/>
              </a:prstGeom>
              <a:blipFill>
                <a:blip r:embed="rId2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848440D0-5BD0-4DA8-B81B-DC6210B6FB89}"/>
                  </a:ext>
                </a:extLst>
              </p:cNvPr>
              <p:cNvSpPr/>
              <p:nvPr/>
            </p:nvSpPr>
            <p:spPr>
              <a:xfrm>
                <a:off x="1803003" y="5199995"/>
                <a:ext cx="2615139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848440D0-5BD0-4DA8-B81B-DC6210B6F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03" y="5199995"/>
                <a:ext cx="2615139" cy="8566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6063BB0D-0564-4958-9D9A-CE1302369B2C}"/>
                  </a:ext>
                </a:extLst>
              </p:cNvPr>
              <p:cNvSpPr/>
              <p:nvPr/>
            </p:nvSpPr>
            <p:spPr>
              <a:xfrm>
                <a:off x="4274463" y="5377038"/>
                <a:ext cx="2252091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6063BB0D-0564-4958-9D9A-CE1302369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463" y="5377038"/>
                <a:ext cx="2252091" cy="450764"/>
              </a:xfrm>
              <a:prstGeom prst="rect">
                <a:avLst/>
              </a:prstGeom>
              <a:blipFill>
                <a:blip r:embed="rId26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3701DD4F-3584-4403-B36F-BC27F0D8E80B}"/>
                  </a:ext>
                </a:extLst>
              </p:cNvPr>
              <p:cNvSpPr/>
              <p:nvPr/>
            </p:nvSpPr>
            <p:spPr>
              <a:xfrm>
                <a:off x="1605201" y="5893746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3701DD4F-3584-4403-B36F-BC27F0D8E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201" y="5893746"/>
                <a:ext cx="3260315" cy="8566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A2F1429-EF0A-4EAD-827B-B3E8C7B23C92}"/>
                  </a:ext>
                </a:extLst>
              </p:cNvPr>
              <p:cNvSpPr/>
              <p:nvPr/>
            </p:nvSpPr>
            <p:spPr>
              <a:xfrm>
                <a:off x="4673471" y="6091854"/>
                <a:ext cx="253582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A2F1429-EF0A-4EAD-827B-B3E8C7B23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471" y="6091854"/>
                <a:ext cx="2535822" cy="450764"/>
              </a:xfrm>
              <a:prstGeom prst="rect">
                <a:avLst/>
              </a:prstGeom>
              <a:blipFill>
                <a:blip r:embed="rId28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9AC36D8A-0397-4AD0-92D5-88C745CACEA3}"/>
                  </a:ext>
                </a:extLst>
              </p:cNvPr>
              <p:cNvSpPr/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9AC36D8A-0397-4AD0-92D5-88C745CAC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C7B389DD-097D-4452-9C08-38770F270A58}"/>
                  </a:ext>
                </a:extLst>
              </p:cNvPr>
              <p:cNvSpPr/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C7B389DD-097D-4452-9C08-38770F270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0C13EE1-D884-4DA7-90BB-0C88AB0B57C0}"/>
              </a:ext>
            </a:extLst>
          </p:cNvPr>
          <p:cNvSpPr txBox="1"/>
          <p:nvPr/>
        </p:nvSpPr>
        <p:spPr>
          <a:xfrm>
            <a:off x="6960096" y="2492896"/>
            <a:ext cx="5085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Backpropagation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Обратное распространение</a:t>
            </a:r>
          </a:p>
        </p:txBody>
      </p:sp>
      <p:sp>
        <p:nvSpPr>
          <p:cNvPr id="7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 на Простом Примере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F69C1EE-4F00-4C53-A6A5-EF90B963B1D2}"/>
                  </a:ext>
                </a:extLst>
              </p:cNvPr>
              <p:cNvSpPr/>
              <p:nvPr/>
            </p:nvSpPr>
            <p:spPr>
              <a:xfrm>
                <a:off x="6831722" y="1460740"/>
                <a:ext cx="5256584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F69C1EE-4F00-4C53-A6A5-EF90B963B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722" y="1460740"/>
                <a:ext cx="5256584" cy="6499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27B6A58-DE31-4690-A329-243347F2C1EB}"/>
                  </a:ext>
                </a:extLst>
              </p:cNvPr>
              <p:cNvSpPr/>
              <p:nvPr/>
            </p:nvSpPr>
            <p:spPr>
              <a:xfrm>
                <a:off x="7274299" y="2075030"/>
                <a:ext cx="4926829" cy="1351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baseline="30000" dirty="0">
                              <a:solidFill>
                                <a:schemeClr val="bg1"/>
                              </a:solidFill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27B6A58-DE31-4690-A329-243347F2C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299" y="2075030"/>
                <a:ext cx="4926829" cy="1351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EC2FB4-DD2B-42FB-864D-88E05F6A0C03}"/>
              </a:ext>
            </a:extLst>
          </p:cNvPr>
          <p:cNvSpPr/>
          <p:nvPr/>
        </p:nvSpPr>
        <p:spPr>
          <a:xfrm>
            <a:off x="6004452" y="2478256"/>
            <a:ext cx="1468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Сложно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051A86A-C35C-4FDF-B091-DF6BE6485AC7}"/>
                  </a:ext>
                </a:extLst>
              </p:cNvPr>
              <p:cNvSpPr/>
              <p:nvPr/>
            </p:nvSpPr>
            <p:spPr>
              <a:xfrm>
                <a:off x="6291162" y="1549270"/>
                <a:ext cx="14373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Просто:</a:t>
                </a:r>
                <a14:m>
                  <m:oMath xmlns:m="http://schemas.openxmlformats.org/officeDocument/2006/math"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051A86A-C35C-4FDF-B091-DF6BE6485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162" y="1549270"/>
                <a:ext cx="1437381" cy="523220"/>
              </a:xfrm>
              <a:prstGeom prst="rect">
                <a:avLst/>
              </a:prstGeom>
              <a:blipFill>
                <a:blip r:embed="rId7"/>
                <a:stretch>
                  <a:fillRect l="-8475" t="-10465" r="-211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36F9160-3225-47AF-AB27-DBA481AA7012}"/>
                  </a:ext>
                </a:extLst>
              </p:cNvPr>
              <p:cNvSpPr/>
              <p:nvPr/>
            </p:nvSpPr>
            <p:spPr>
              <a:xfrm>
                <a:off x="4689599" y="3373681"/>
                <a:ext cx="5858500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36F9160-3225-47AF-AB27-DBA481AA7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99" y="3373681"/>
                <a:ext cx="5858500" cy="6499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122C1C9-3FB3-4C3E-BB39-78272FB99AEF}"/>
                  </a:ext>
                </a:extLst>
              </p:cNvPr>
              <p:cNvSpPr/>
              <p:nvPr/>
            </p:nvSpPr>
            <p:spPr>
              <a:xfrm>
                <a:off x="3123471" y="3517450"/>
                <a:ext cx="14373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Просто:</a:t>
                </a:r>
                <a14:m>
                  <m:oMath xmlns:m="http://schemas.openxmlformats.org/officeDocument/2006/math"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122C1C9-3FB3-4C3E-BB39-78272FB99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71" y="3517450"/>
                <a:ext cx="1437381" cy="523220"/>
              </a:xfrm>
              <a:prstGeom prst="rect">
                <a:avLst/>
              </a:prstGeom>
              <a:blipFill>
                <a:blip r:embed="rId9"/>
                <a:stretch>
                  <a:fillRect l="-8475" t="-10465" r="-211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AC1B49A-B6E0-40D5-8F7D-7985742444A0}"/>
              </a:ext>
            </a:extLst>
          </p:cNvPr>
          <p:cNvSpPr/>
          <p:nvPr/>
        </p:nvSpPr>
        <p:spPr>
          <a:xfrm>
            <a:off x="3062820" y="4102679"/>
            <a:ext cx="1468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Сложно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FE823E6-F5B0-4736-BE1D-85E90C14AEC0}"/>
                  </a:ext>
                </a:extLst>
              </p:cNvPr>
              <p:cNvSpPr/>
              <p:nvPr/>
            </p:nvSpPr>
            <p:spPr>
              <a:xfrm>
                <a:off x="4033939" y="3893151"/>
                <a:ext cx="7628339" cy="1135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800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}=</m:t>
                      </m:r>
                      <m:r>
                        <m:rPr>
                          <m:sty m:val="p"/>
                        </m:rPr>
                        <a:rPr lang="el-GR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FE823E6-F5B0-4736-BE1D-85E90C14A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939" y="3893151"/>
                <a:ext cx="7628339" cy="11356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BE588AF-04E2-451E-84E0-87DAFF281188}"/>
                  </a:ext>
                </a:extLst>
              </p:cNvPr>
              <p:cNvSpPr/>
              <p:nvPr/>
            </p:nvSpPr>
            <p:spPr>
              <a:xfrm>
                <a:off x="3287426" y="5016522"/>
                <a:ext cx="14373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Просто:</a:t>
                </a:r>
                <a14:m>
                  <m:oMath xmlns:m="http://schemas.openxmlformats.org/officeDocument/2006/math"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BE588AF-04E2-451E-84E0-87DAFF281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26" y="5016522"/>
                <a:ext cx="1437381" cy="523220"/>
              </a:xfrm>
              <a:prstGeom prst="rect">
                <a:avLst/>
              </a:prstGeom>
              <a:blipFill>
                <a:blip r:embed="rId11"/>
                <a:stretch>
                  <a:fillRect l="-8475" t="-11628" r="-211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EBCE8EB-EA3C-46CD-81C4-87E346FCCF01}"/>
              </a:ext>
            </a:extLst>
          </p:cNvPr>
          <p:cNvSpPr/>
          <p:nvPr/>
        </p:nvSpPr>
        <p:spPr>
          <a:xfrm>
            <a:off x="3213467" y="6050637"/>
            <a:ext cx="1468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Сложно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24AC426-F6E2-4204-9A1F-73043F852FB5}"/>
                  </a:ext>
                </a:extLst>
              </p:cNvPr>
              <p:cNvSpPr/>
              <p:nvPr/>
            </p:nvSpPr>
            <p:spPr>
              <a:xfrm>
                <a:off x="4724807" y="4811742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24AC426-F6E2-4204-9A1F-73043F852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807" y="4811742"/>
                <a:ext cx="3260315" cy="8566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4911698-0978-4703-8C5E-B0A416F52144}"/>
                  </a:ext>
                </a:extLst>
              </p:cNvPr>
              <p:cNvSpPr/>
              <p:nvPr/>
            </p:nvSpPr>
            <p:spPr>
              <a:xfrm>
                <a:off x="4755306" y="5816922"/>
                <a:ext cx="375141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baseline="-25000" dirty="0">
                                  <a:solidFill>
                                    <a:schemeClr val="bg1"/>
                                  </a:solidFill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4911698-0978-4703-8C5E-B0A416F52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306" y="5816922"/>
                <a:ext cx="3751412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4A9AB9E-C2C7-4AED-8F68-326AD2B011E4}"/>
                  </a:ext>
                </a:extLst>
              </p:cNvPr>
              <p:cNvSpPr/>
              <p:nvPr/>
            </p:nvSpPr>
            <p:spPr>
              <a:xfrm>
                <a:off x="8138395" y="5286622"/>
                <a:ext cx="38448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О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3200" b="0" i="1" baseline="-250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𝐽𝐾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3200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4A9AB9E-C2C7-4AED-8F68-326AD2B01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395" y="5286622"/>
                <a:ext cx="3844835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Возвращаемся к сложному примеру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19AC52-0E36-4B53-8E6E-C154FCBBD1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580" y="972877"/>
            <a:ext cx="3374176" cy="35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344A29-0298-4BA4-A5FD-644498A52649}"/>
                  </a:ext>
                </a:extLst>
              </p:cNvPr>
              <p:cNvSpPr/>
              <p:nvPr/>
            </p:nvSpPr>
            <p:spPr>
              <a:xfrm>
                <a:off x="896115" y="1640182"/>
                <a:ext cx="14790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ru-RU" sz="3200" b="1" dirty="0"/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344A29-0298-4BA4-A5FD-644498A52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5" y="1640182"/>
                <a:ext cx="147905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C480FF1-2E3C-4BFC-9433-3220ADBCD2F7}"/>
                  </a:ext>
                </a:extLst>
              </p:cNvPr>
              <p:cNvSpPr/>
              <p:nvPr/>
            </p:nvSpPr>
            <p:spPr>
              <a:xfrm>
                <a:off x="2927648" y="1650166"/>
                <a:ext cx="49702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C480FF1-2E3C-4BFC-9433-3220ADBCD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650166"/>
                <a:ext cx="497027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AA2A43C-66FB-4A5F-B7FC-25CDEAB4532E}"/>
                  </a:ext>
                </a:extLst>
              </p:cNvPr>
              <p:cNvSpPr/>
              <p:nvPr/>
            </p:nvSpPr>
            <p:spPr>
              <a:xfrm>
                <a:off x="8472264" y="1772816"/>
                <a:ext cx="3088218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– learning rate </a:t>
                </a:r>
                <a:endParaRPr lang="ru-RU" sz="2800" dirty="0">
                  <a:solidFill>
                    <a:schemeClr val="bg1"/>
                  </a:solidFill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</a:rPr>
                  <a:t>Скорость обучения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AA2A43C-66FB-4A5F-B7FC-25CDEAB45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1772816"/>
                <a:ext cx="3088218" cy="954107"/>
              </a:xfrm>
              <a:prstGeom prst="rect">
                <a:avLst/>
              </a:prstGeom>
              <a:blipFill>
                <a:blip r:embed="rId6"/>
                <a:stretch>
                  <a:fillRect l="-4150" t="-6410" r="-2964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A12121A6-86B5-4E7A-B79F-6854C9EB552D}"/>
              </a:ext>
            </a:extLst>
          </p:cNvPr>
          <p:cNvSpPr/>
          <p:nvPr/>
        </p:nvSpPr>
        <p:spPr>
          <a:xfrm rot="552537">
            <a:off x="3182904" y="3044518"/>
            <a:ext cx="4913019" cy="3251058"/>
          </a:xfrm>
          <a:custGeom>
            <a:avLst/>
            <a:gdLst>
              <a:gd name="connsiteX0" fmla="*/ 2801566 w 2801566"/>
              <a:gd name="connsiteY0" fmla="*/ 389106 h 2720601"/>
              <a:gd name="connsiteX1" fmla="*/ 2655651 w 2801566"/>
              <a:gd name="connsiteY1" fmla="*/ 1780161 h 2720601"/>
              <a:gd name="connsiteX2" fmla="*/ 2023353 w 2801566"/>
              <a:gd name="connsiteY2" fmla="*/ 1332689 h 2720601"/>
              <a:gd name="connsiteX3" fmla="*/ 1673157 w 2801566"/>
              <a:gd name="connsiteY3" fmla="*/ 2130357 h 2720601"/>
              <a:gd name="connsiteX4" fmla="*/ 1264596 w 2801566"/>
              <a:gd name="connsiteY4" fmla="*/ 1828800 h 2720601"/>
              <a:gd name="connsiteX5" fmla="*/ 846306 w 2801566"/>
              <a:gd name="connsiteY5" fmla="*/ 2665378 h 2720601"/>
              <a:gd name="connsiteX6" fmla="*/ 0 w 2801566"/>
              <a:gd name="connsiteY6" fmla="*/ 0 h 272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566" h="2720601">
                <a:moveTo>
                  <a:pt x="2801566" y="389106"/>
                </a:moveTo>
                <a:cubicBezTo>
                  <a:pt x="2793459" y="1006001"/>
                  <a:pt x="2785353" y="1622897"/>
                  <a:pt x="2655651" y="1780161"/>
                </a:cubicBezTo>
                <a:cubicBezTo>
                  <a:pt x="2525949" y="1937425"/>
                  <a:pt x="2187102" y="1274323"/>
                  <a:pt x="2023353" y="1332689"/>
                </a:cubicBezTo>
                <a:cubicBezTo>
                  <a:pt x="1859604" y="1391055"/>
                  <a:pt x="1799616" y="2047672"/>
                  <a:pt x="1673157" y="2130357"/>
                </a:cubicBezTo>
                <a:cubicBezTo>
                  <a:pt x="1546697" y="2213042"/>
                  <a:pt x="1402404" y="1739630"/>
                  <a:pt x="1264596" y="1828800"/>
                </a:cubicBezTo>
                <a:cubicBezTo>
                  <a:pt x="1126788" y="1917970"/>
                  <a:pt x="1057072" y="2970178"/>
                  <a:pt x="846306" y="2665378"/>
                </a:cubicBezTo>
                <a:cubicBezTo>
                  <a:pt x="635540" y="2360578"/>
                  <a:pt x="317770" y="1180289"/>
                  <a:pt x="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E3ABE08-A60F-40BF-B258-F16C58ADEC13}"/>
              </a:ext>
            </a:extLst>
          </p:cNvPr>
          <p:cNvCxnSpPr>
            <a:cxnSpLocks/>
          </p:cNvCxnSpPr>
          <p:nvPr/>
        </p:nvCxnSpPr>
        <p:spPr>
          <a:xfrm>
            <a:off x="3654724" y="4281536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B1D93AF-0AD1-471D-9EF6-0F78E2908282}"/>
              </a:ext>
            </a:extLst>
          </p:cNvPr>
          <p:cNvCxnSpPr>
            <a:cxnSpLocks/>
          </p:cNvCxnSpPr>
          <p:nvPr/>
        </p:nvCxnSpPr>
        <p:spPr>
          <a:xfrm>
            <a:off x="3990351" y="5118986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DED81C4F-276D-4816-83C7-89C306BB50B0}"/>
              </a:ext>
            </a:extLst>
          </p:cNvPr>
          <p:cNvSpPr/>
          <p:nvPr/>
        </p:nvSpPr>
        <p:spPr>
          <a:xfrm>
            <a:off x="3977885" y="5118986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47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11458 0.0317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13" grpId="0"/>
      <p:bldP spid="22" grpId="0" animBg="1"/>
      <p:bldP spid="25" grpId="0" animBg="1"/>
      <p:bldP spid="25" grpId="1" animBg="1"/>
      <p:bldP spid="25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950" y="872534"/>
            <a:ext cx="11953328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(Стохастический)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71820F-3419-4AF9-BAD5-3D22F79CC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73" y="1583044"/>
            <a:ext cx="3676364" cy="3676364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02B310E-4E96-4A4A-A389-084262191F95}"/>
              </a:ext>
            </a:extLst>
          </p:cNvPr>
          <p:cNvCxnSpPr>
            <a:cxnSpLocks/>
          </p:cNvCxnSpPr>
          <p:nvPr/>
        </p:nvCxnSpPr>
        <p:spPr>
          <a:xfrm>
            <a:off x="5478401" y="2080972"/>
            <a:ext cx="12449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23988BA-FBD9-4983-90AD-7FB89B8837CF}"/>
              </a:ext>
            </a:extLst>
          </p:cNvPr>
          <p:cNvCxnSpPr/>
          <p:nvPr/>
        </p:nvCxnSpPr>
        <p:spPr>
          <a:xfrm>
            <a:off x="5631731" y="3379745"/>
            <a:ext cx="115212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F80CEC-9104-419C-98B4-CABFFE31B898}"/>
              </a:ext>
            </a:extLst>
          </p:cNvPr>
          <p:cNvCxnSpPr/>
          <p:nvPr/>
        </p:nvCxnSpPr>
        <p:spPr>
          <a:xfrm>
            <a:off x="5571247" y="4549175"/>
            <a:ext cx="115212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1933FA-1047-4387-9981-14506EDED1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" t="13711" r="-336" b="56909"/>
          <a:stretch/>
        </p:blipFill>
        <p:spPr>
          <a:xfrm>
            <a:off x="6783859" y="2769740"/>
            <a:ext cx="3676364" cy="108011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4A9E9B-C43C-4A00-98BA-BA86F7C1F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89"/>
          <a:stretch/>
        </p:blipFill>
        <p:spPr>
          <a:xfrm>
            <a:off x="6795019" y="4010356"/>
            <a:ext cx="3676364" cy="10628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27D716-DEC8-480E-BEBF-658A2AE73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04" b="47115"/>
          <a:stretch/>
        </p:blipFill>
        <p:spPr>
          <a:xfrm>
            <a:off x="6723375" y="1586434"/>
            <a:ext cx="3676364" cy="1080117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C54A777-6431-41AF-8859-1029414FF904}"/>
              </a:ext>
            </a:extLst>
          </p:cNvPr>
          <p:cNvSpPr/>
          <p:nvPr/>
        </p:nvSpPr>
        <p:spPr>
          <a:xfrm>
            <a:off x="2259371" y="5259408"/>
            <a:ext cx="2617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Исходная выборка</a:t>
            </a:r>
            <a:endParaRPr lang="ru-RU" sz="24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A2596BD-F9FB-44E2-94C6-74061B243B1A}"/>
              </a:ext>
            </a:extLst>
          </p:cNvPr>
          <p:cNvSpPr/>
          <p:nvPr/>
        </p:nvSpPr>
        <p:spPr>
          <a:xfrm>
            <a:off x="7562721" y="5191807"/>
            <a:ext cx="3178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mini batch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подвыборка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1A765B9-04AC-4B31-861A-0CCB41C7DBC7}"/>
                  </a:ext>
                </a:extLst>
              </p:cNvPr>
              <p:cNvSpPr/>
              <p:nvPr/>
            </p:nvSpPr>
            <p:spPr>
              <a:xfrm>
                <a:off x="1578442" y="5484405"/>
                <a:ext cx="780918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𝒎𝒊𝒏𝒊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𝒎𝒊𝒏𝒊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𝒃𝒂𝒕𝒄𝒉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1A765B9-04AC-4B31-861A-0CCB41C7D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42" y="5484405"/>
                <a:ext cx="780918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A84F584-98D5-4BD7-A916-3EFA4E12C574}"/>
              </a:ext>
            </a:extLst>
          </p:cNvPr>
          <p:cNvCxnSpPr/>
          <p:nvPr/>
        </p:nvCxnSpPr>
        <p:spPr>
          <a:xfrm>
            <a:off x="2259371" y="6473250"/>
            <a:ext cx="3071102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D8BA73E4-EB9B-4972-865F-C1D9BB0F8245}"/>
              </a:ext>
            </a:extLst>
          </p:cNvPr>
          <p:cNvSpPr/>
          <p:nvPr/>
        </p:nvSpPr>
        <p:spPr>
          <a:xfrm>
            <a:off x="6096000" y="6161752"/>
            <a:ext cx="3589020" cy="543008"/>
          </a:xfrm>
          <a:custGeom>
            <a:avLst/>
            <a:gdLst>
              <a:gd name="connsiteX0" fmla="*/ 0 w 3589020"/>
              <a:gd name="connsiteY0" fmla="*/ 427148 h 543008"/>
              <a:gd name="connsiteX1" fmla="*/ 944880 w 3589020"/>
              <a:gd name="connsiteY1" fmla="*/ 428 h 543008"/>
              <a:gd name="connsiteX2" fmla="*/ 1417320 w 3589020"/>
              <a:gd name="connsiteY2" fmla="*/ 495728 h 543008"/>
              <a:gd name="connsiteX3" fmla="*/ 2247900 w 3589020"/>
              <a:gd name="connsiteY3" fmla="*/ 129968 h 543008"/>
              <a:gd name="connsiteX4" fmla="*/ 2994660 w 3589020"/>
              <a:gd name="connsiteY4" fmla="*/ 541448 h 543008"/>
              <a:gd name="connsiteX5" fmla="*/ 3589020 w 3589020"/>
              <a:gd name="connsiteY5" fmla="*/ 267128 h 5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43008">
                <a:moveTo>
                  <a:pt x="0" y="427148"/>
                </a:moveTo>
                <a:cubicBezTo>
                  <a:pt x="354330" y="208073"/>
                  <a:pt x="708660" y="-11002"/>
                  <a:pt x="944880" y="428"/>
                </a:cubicBezTo>
                <a:cubicBezTo>
                  <a:pt x="1181100" y="11858"/>
                  <a:pt x="1200150" y="474138"/>
                  <a:pt x="1417320" y="495728"/>
                </a:cubicBezTo>
                <a:cubicBezTo>
                  <a:pt x="1634490" y="517318"/>
                  <a:pt x="1985010" y="122348"/>
                  <a:pt x="2247900" y="129968"/>
                </a:cubicBezTo>
                <a:cubicBezTo>
                  <a:pt x="2510790" y="137588"/>
                  <a:pt x="2771140" y="518588"/>
                  <a:pt x="2994660" y="541448"/>
                </a:cubicBezTo>
                <a:cubicBezTo>
                  <a:pt x="3218180" y="564308"/>
                  <a:pt x="3417570" y="329358"/>
                  <a:pt x="3589020" y="267128"/>
                </a:cubicBezTo>
              </a:path>
            </a:pathLst>
          </a:cu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28DDC77-219D-424E-965C-04BEEB444DD4}"/>
              </a:ext>
            </a:extLst>
          </p:cNvPr>
          <p:cNvSpPr txBox="1">
            <a:spLocks/>
          </p:cNvSpPr>
          <p:nvPr/>
        </p:nvSpPr>
        <p:spPr>
          <a:xfrm>
            <a:off x="1919536" y="896090"/>
            <a:ext cx="995151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A6AF4D94-DF2D-DEBD-1F1D-B0DB376FECB6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5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  <p:bldP spid="22" grpId="0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3728" y="2006100"/>
            <a:ext cx="5724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Два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для создания сетей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18436" y="985947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418436" y="1345987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layers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models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A2A43C-66FB-4A5F-B7FC-25CDEAB4532E}"/>
              </a:ext>
            </a:extLst>
          </p:cNvPr>
          <p:cNvSpPr/>
          <p:nvPr/>
        </p:nvSpPr>
        <p:spPr>
          <a:xfrm>
            <a:off x="7998405" y="1870113"/>
            <a:ext cx="3584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Sequential API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A2A43C-66FB-4A5F-B7FC-25CDEAB4532E}"/>
              </a:ext>
            </a:extLst>
          </p:cNvPr>
          <p:cNvSpPr/>
          <p:nvPr/>
        </p:nvSpPr>
        <p:spPr>
          <a:xfrm>
            <a:off x="8203330" y="4272366"/>
            <a:ext cx="3509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Functional API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3728" y="2366140"/>
            <a:ext cx="7704856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63760" y="4365104"/>
            <a:ext cx="6340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tf.keras.Input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(shape = (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63760" y="4725144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Flattened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63760" y="5013176"/>
            <a:ext cx="911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Dense1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Flattened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63760" y="5373216"/>
            <a:ext cx="8648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Dense2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63760" y="5733256"/>
            <a:ext cx="5262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Output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Dense2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63760" y="6093296"/>
            <a:ext cx="895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keras.Model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inputs = Input, outputs = Output 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752184" y="486916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79376" y="450912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479376" y="486916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479376" y="522920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7752184" y="522920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4439816" y="558924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6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8" grpId="0"/>
      <p:bldP spid="19" grpId="0"/>
      <p:bldP spid="20" grpId="0"/>
      <p:bldP spid="21" grpId="0"/>
      <p:bldP spid="3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/>
              <p:nvPr/>
            </p:nvSpPr>
            <p:spPr>
              <a:xfrm>
                <a:off x="4172068" y="1263902"/>
                <a:ext cx="30243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068" y="1263902"/>
                <a:ext cx="30243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/>
              <p:nvPr/>
            </p:nvSpPr>
            <p:spPr>
              <a:xfrm>
                <a:off x="8564556" y="2098276"/>
                <a:ext cx="356392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высота изображения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ширина изображения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количество каналов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как правило 3)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556" y="2098276"/>
                <a:ext cx="3563924" cy="1569660"/>
              </a:xfrm>
              <a:prstGeom prst="rect">
                <a:avLst/>
              </a:prstGeom>
              <a:blipFill>
                <a:blip r:embed="rId5"/>
                <a:stretch>
                  <a:fillRect l="-2735" t="-3101" r="-1368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1111912" y="3904404"/>
                <a:ext cx="812870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ℕ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битность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/разрядность </a:t>
                </a:r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12" y="3904404"/>
                <a:ext cx="8128700" cy="557910"/>
              </a:xfrm>
              <a:prstGeom prst="rect">
                <a:avLst/>
              </a:prstGeom>
              <a:blipFill>
                <a:blip r:embed="rId6"/>
                <a:stretch>
                  <a:fillRect t="-10870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/>
              <p:nvPr/>
            </p:nvSpPr>
            <p:spPr>
              <a:xfrm>
                <a:off x="1111912" y="4534994"/>
                <a:ext cx="2905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,1,…,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12" y="4534994"/>
                <a:ext cx="2905411" cy="523220"/>
              </a:xfrm>
              <a:prstGeom prst="rect">
                <a:avLst/>
              </a:prstGeom>
              <a:blipFill>
                <a:blip r:embed="rId7"/>
                <a:stretch>
                  <a:fillRect l="-4193" t="-13953" r="-3145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/>
              <p:nvPr/>
            </p:nvSpPr>
            <p:spPr>
              <a:xfrm>
                <a:off x="4332942" y="4541369"/>
                <a:ext cx="342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=16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6553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42" y="4541369"/>
                <a:ext cx="3422668" cy="523220"/>
              </a:xfrm>
              <a:prstGeom prst="rect">
                <a:avLst/>
              </a:prstGeom>
              <a:blipFill>
                <a:blip r:embed="rId8"/>
                <a:stretch>
                  <a:fillRect l="-3743" t="-13953" r="-2317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/>
              <p:nvPr/>
            </p:nvSpPr>
            <p:spPr>
              <a:xfrm>
                <a:off x="1029425" y="5160245"/>
                <a:ext cx="299165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25" y="5160245"/>
                <a:ext cx="2991653" cy="557910"/>
              </a:xfrm>
              <a:prstGeom prst="rect">
                <a:avLst/>
              </a:prstGeom>
              <a:blipFill>
                <a:blip r:embed="rId9"/>
                <a:stretch>
                  <a:fillRect t="-10870" r="-2648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91344" y="1791066"/>
            <a:ext cx="8422823" cy="2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4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/>
      <p:bldP spid="20" grpId="0"/>
      <p:bldP spid="21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58922B-9F3E-4E6D-8863-0A60797F5F6E}"/>
              </a:ext>
            </a:extLst>
          </p:cNvPr>
          <p:cNvSpPr/>
          <p:nvPr/>
        </p:nvSpPr>
        <p:spPr>
          <a:xfrm>
            <a:off x="184528" y="1199722"/>
            <a:ext cx="11665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</a:t>
            </a:r>
            <a:r>
              <a:rPr lang="tr-TR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optimizer=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SGD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loss=tf.keras.losses.SparseCategoricalCrossentropy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metrics=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613FB13-193F-4427-8C71-F812B0116924}"/>
              </a:ext>
            </a:extLst>
          </p:cNvPr>
          <p:cNvSpPr/>
          <p:nvPr/>
        </p:nvSpPr>
        <p:spPr>
          <a:xfrm>
            <a:off x="475010" y="3873849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Optimizer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Таким образом модель обновляется на основе данных, которые она видит, и функции потерь.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FEC2471-98F3-4CCC-974B-1E4A8334F488}"/>
              </a:ext>
            </a:extLst>
          </p:cNvPr>
          <p:cNvSpPr/>
          <p:nvPr/>
        </p:nvSpPr>
        <p:spPr>
          <a:xfrm>
            <a:off x="544568" y="2266712"/>
            <a:ext cx="11305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 function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измеряет, насколько точна модель во время обучения. Необходимо минимизировать эту функцию, чтобы «направить» модель в правильном направлении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Всегда одна!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1010C8E-7EB0-4B63-B628-C4FF7AEE313A}"/>
              </a:ext>
            </a:extLst>
          </p:cNvPr>
          <p:cNvSpPr/>
          <p:nvPr/>
        </p:nvSpPr>
        <p:spPr>
          <a:xfrm>
            <a:off x="459314" y="5058113"/>
            <a:ext cx="113052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Metrics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Используется для контроля этапов обучения и тестирования. В примере используется точность - доля правильно классифицированных изображений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Можно сколь угодно много метрик.</a:t>
            </a:r>
            <a:endParaRPr lang="en-US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Обучение Нейронной Сети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5" grpId="0"/>
      <p:bldP spid="13" grpId="0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77D13-CC6B-4427-A9C7-A20003A7D284}"/>
                  </a:ext>
                </a:extLst>
              </p:cNvPr>
              <p:cNvSpPr txBox="1"/>
              <p:nvPr/>
            </p:nvSpPr>
            <p:spPr>
              <a:xfrm>
                <a:off x="567121" y="1141664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𝑌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77D13-CC6B-4427-A9C7-A20003A7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21" y="1141664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129EF17-1EBA-4956-A8AE-EFBE6C382CEA}"/>
                  </a:ext>
                </a:extLst>
              </p:cNvPr>
              <p:cNvSpPr/>
              <p:nvPr/>
            </p:nvSpPr>
            <p:spPr>
              <a:xfrm>
                <a:off x="288" y="1970946"/>
                <a:ext cx="8495082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𝐵𝐶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𝑌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𝑌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129EF17-1EBA-4956-A8AE-EFBE6C382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" y="1970946"/>
                <a:ext cx="8495082" cy="974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68C7C57-040B-4347-9E7A-71B547CB2BF7}"/>
              </a:ext>
            </a:extLst>
          </p:cNvPr>
          <p:cNvSpPr/>
          <p:nvPr/>
        </p:nvSpPr>
        <p:spPr>
          <a:xfrm>
            <a:off x="8576378" y="1207053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Mean Square Error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59703BC-1CF1-4463-AF13-C1692C1292DC}"/>
              </a:ext>
            </a:extLst>
          </p:cNvPr>
          <p:cNvSpPr/>
          <p:nvPr/>
        </p:nvSpPr>
        <p:spPr>
          <a:xfrm>
            <a:off x="8190709" y="2130766"/>
            <a:ext cx="403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Binary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26F01C-A92B-4EFE-A809-A8AEF5B14B41}"/>
                  </a:ext>
                </a:extLst>
              </p:cNvPr>
              <p:cNvSpPr/>
              <p:nvPr/>
            </p:nvSpPr>
            <p:spPr>
              <a:xfrm>
                <a:off x="-86855" y="2908468"/>
                <a:ext cx="5678799" cy="1306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𝐶𝐶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𝑐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26F01C-A92B-4EFE-A809-A8AEF5B14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855" y="2908468"/>
                <a:ext cx="5678799" cy="1306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514AD1C-2DE5-44BE-AF84-6C0F8AC87EE8}"/>
              </a:ext>
            </a:extLst>
          </p:cNvPr>
          <p:cNvSpPr/>
          <p:nvPr/>
        </p:nvSpPr>
        <p:spPr>
          <a:xfrm>
            <a:off x="7176120" y="3347204"/>
            <a:ext cx="4893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Categorical Cross-Entropy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4FEE0ED2-6E49-4A73-A029-6861CCF6F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48944"/>
              </p:ext>
            </p:extLst>
          </p:nvPr>
        </p:nvGraphicFramePr>
        <p:xfrm>
          <a:off x="5591944" y="4437112"/>
          <a:ext cx="1872000" cy="18542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979941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6676466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43939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4320D83-A998-412A-BBBB-0E0AFA6BD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2658"/>
              </p:ext>
            </p:extLst>
          </p:nvPr>
        </p:nvGraphicFramePr>
        <p:xfrm>
          <a:off x="7994144" y="4437112"/>
          <a:ext cx="524192" cy="18542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524192">
                  <a:extLst>
                    <a:ext uri="{9D8B030D-6E8A-4147-A177-3AD203B41FA5}">
                      <a16:colId xmlns:a16="http://schemas.microsoft.com/office/drawing/2014/main" val="3610639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4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93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26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884782"/>
                  </a:ext>
                </a:extLst>
              </a:tr>
            </a:tbl>
          </a:graphicData>
        </a:graphic>
      </p:graphicFrame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Loss function 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514AD1C-2DE5-44BE-AF84-6C0F8AC87EE8}"/>
              </a:ext>
            </a:extLst>
          </p:cNvPr>
          <p:cNvSpPr/>
          <p:nvPr/>
        </p:nvSpPr>
        <p:spPr>
          <a:xfrm>
            <a:off x="335360" y="4437112"/>
            <a:ext cx="3785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514AD1C-2DE5-44BE-AF84-6C0F8AC87EE8}"/>
              </a:ext>
            </a:extLst>
          </p:cNvPr>
          <p:cNvSpPr/>
          <p:nvPr/>
        </p:nvSpPr>
        <p:spPr>
          <a:xfrm>
            <a:off x="2063552" y="5157192"/>
            <a:ext cx="2278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{1,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2,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3,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4}</a:t>
            </a:r>
          </a:p>
        </p:txBody>
      </p:sp>
      <p:sp>
        <p:nvSpPr>
          <p:cNvPr id="3" name="Стрелка вправо 2"/>
          <p:cNvSpPr/>
          <p:nvPr/>
        </p:nvSpPr>
        <p:spPr>
          <a:xfrm>
            <a:off x="4511824" y="5301208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83432" y="6273225"/>
            <a:ext cx="10444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https://www.tensorflow.org/api_docs/python/tf/keras/losses</a:t>
            </a:r>
          </a:p>
        </p:txBody>
      </p:sp>
    </p:spTree>
    <p:extLst>
      <p:ext uri="{BB962C8B-B14F-4D97-AF65-F5344CB8AC3E}">
        <p14:creationId xmlns:p14="http://schemas.microsoft.com/office/powerpoint/2010/main" val="25283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3" grpId="0" animBg="1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522CA8D-AD1B-4BC6-B20A-199117C17270}"/>
              </a:ext>
            </a:extLst>
          </p:cNvPr>
          <p:cNvSpPr/>
          <p:nvPr/>
        </p:nvSpPr>
        <p:spPr>
          <a:xfrm>
            <a:off x="182624" y="2600051"/>
            <a:ext cx="1219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tf.keras.models.Sequential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</a:t>
            </a:r>
            <a:r>
              <a:rPr lang="tr-TR" sz="2000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optimizer=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SDG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loss=tf.keras.losses.SparseCategoricalCrossentropy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metrics=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7B200D-0BFF-47C6-83C9-6951E1231504}"/>
              </a:ext>
            </a:extLst>
          </p:cNvPr>
          <p:cNvSpPr/>
          <p:nvPr/>
        </p:nvSpPr>
        <p:spPr>
          <a:xfrm>
            <a:off x="100976" y="6011515"/>
            <a:ext cx="11881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history = model.fit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train_images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train_labels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validation_data=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test_images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test_labels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epochs=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модели: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72984" y="1666089"/>
            <a:ext cx="11809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train_images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train_labels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 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test_images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test_labels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 =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datasets.mnist.load_data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203648" y="2127754"/>
            <a:ext cx="10873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train_images</a:t>
            </a:r>
            <a:r>
              <a:rPr lang="fr-F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 test_images = train_images / </a:t>
            </a:r>
            <a:r>
              <a:rPr lang="fr-F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255.0</a:t>
            </a:r>
            <a:r>
              <a:rPr lang="fr-F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 test_images / </a:t>
            </a:r>
            <a:r>
              <a:rPr lang="fr-F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255.0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13944" y="937502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313944" y="1243784"/>
            <a:ext cx="1185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layers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models, datasets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70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13" grpId="0"/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Применение Обученной 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1207037"/>
            <a:ext cx="7374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prediction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test_images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161360" y="2030739"/>
            <a:ext cx="1856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/>
              <p:nvPr/>
            </p:nvSpPr>
            <p:spPr>
              <a:xfrm>
                <a:off x="2186532" y="1712189"/>
                <a:ext cx="3259433" cy="122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532" y="1712189"/>
                <a:ext cx="3259433" cy="1221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212365" y="3080889"/>
            <a:ext cx="111496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probability_model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          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tf.keras.layers.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ru-RU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prediction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probability_model.predict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test_images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44517" y="5584556"/>
            <a:ext cx="792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label_predict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np.argmax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prediction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axis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0F31F-C0C2-4016-B466-5B996AA7DA9E}"/>
              </a:ext>
            </a:extLst>
          </p:cNvPr>
          <p:cNvSpPr txBox="1"/>
          <p:nvPr/>
        </p:nvSpPr>
        <p:spPr>
          <a:xfrm>
            <a:off x="5759147" y="2046740"/>
            <a:ext cx="6199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1.15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-0.35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4.95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2.45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2.85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71A2A-B009-48AC-A73F-CDEFE69B1871}"/>
              </a:ext>
            </a:extLst>
          </p:cNvPr>
          <p:cNvSpPr txBox="1"/>
          <p:nvPr/>
        </p:nvSpPr>
        <p:spPr>
          <a:xfrm>
            <a:off x="5693945" y="4839543"/>
            <a:ext cx="753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0.002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0.478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0.039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0.059</a:t>
            </a:r>
          </a:p>
        </p:txBody>
      </p:sp>
    </p:spTree>
    <p:extLst>
      <p:ext uri="{BB962C8B-B14F-4D97-AF65-F5344CB8AC3E}">
        <p14:creationId xmlns:p14="http://schemas.microsoft.com/office/powerpoint/2010/main" val="90549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8" grpId="0"/>
      <p:bldP spid="19" grpId="0"/>
      <p:bldP spid="6" grpId="0"/>
      <p:bldP spid="7" grpId="0"/>
      <p:bldP spid="1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AD9461A-376D-45A7-9473-5E03851D9E54}"/>
              </a:ext>
            </a:extLst>
          </p:cNvPr>
          <p:cNvSpPr/>
          <p:nvPr/>
        </p:nvSpPr>
        <p:spPr>
          <a:xfrm>
            <a:off x="950272" y="1095184"/>
            <a:ext cx="2946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Количество слоев</a:t>
            </a:r>
            <a:endParaRPr lang="ru-RU" sz="2800" b="1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D2A014A-D717-4D58-A848-6143FF61DB3A}"/>
              </a:ext>
            </a:extLst>
          </p:cNvPr>
          <p:cNvSpPr/>
          <p:nvPr/>
        </p:nvSpPr>
        <p:spPr>
          <a:xfrm>
            <a:off x="931820" y="3388516"/>
            <a:ext cx="4637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Количество нейронов в слое</a:t>
            </a:r>
            <a:endParaRPr lang="ru-RU" sz="2800" b="1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11B5EC0-98E9-4056-90B0-0F0172DE2CC5}"/>
              </a:ext>
            </a:extLst>
          </p:cNvPr>
          <p:cNvSpPr/>
          <p:nvPr/>
        </p:nvSpPr>
        <p:spPr>
          <a:xfrm>
            <a:off x="1193878" y="1568086"/>
            <a:ext cx="47796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Больше слоев – более сложные предсказания</a:t>
            </a:r>
            <a:endParaRPr lang="ru-RU" sz="28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DD0020A-0D45-4F59-94A6-BEF2568A7A3F}"/>
              </a:ext>
            </a:extLst>
          </p:cNvPr>
          <p:cNvSpPr/>
          <p:nvPr/>
        </p:nvSpPr>
        <p:spPr>
          <a:xfrm>
            <a:off x="1216198" y="2460175"/>
            <a:ext cx="6264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Больше слоев – дольше считать производные</a:t>
            </a:r>
            <a:endParaRPr lang="ru-RU" sz="28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EC89D45-EF65-42DF-B670-C260756010BF}"/>
              </a:ext>
            </a:extLst>
          </p:cNvPr>
          <p:cNvSpPr/>
          <p:nvPr/>
        </p:nvSpPr>
        <p:spPr>
          <a:xfrm>
            <a:off x="1234513" y="3829317"/>
            <a:ext cx="4645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----и-----</a:t>
            </a:r>
            <a:endParaRPr lang="ru-RU" sz="28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D8E6117-9C50-4A27-BAB1-FAB91DDA2860}"/>
              </a:ext>
            </a:extLst>
          </p:cNvPr>
          <p:cNvSpPr/>
          <p:nvPr/>
        </p:nvSpPr>
        <p:spPr>
          <a:xfrm>
            <a:off x="461462" y="5328137"/>
            <a:ext cx="43557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Больше параметров 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ru-RU" sz="2800" b="1" dirty="0">
                <a:solidFill>
                  <a:schemeClr val="bg1"/>
                </a:solidFill>
              </a:rPr>
              <a:t>требуется больше данных</a:t>
            </a:r>
            <a:endParaRPr lang="ru-RU" sz="2800" b="1" dirty="0"/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можно поменять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D2A014A-D717-4D58-A848-6143FF61DB3A}"/>
              </a:ext>
            </a:extLst>
          </p:cNvPr>
          <p:cNvSpPr/>
          <p:nvPr/>
        </p:nvSpPr>
        <p:spPr>
          <a:xfrm>
            <a:off x="983432" y="4362880"/>
            <a:ext cx="3938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Тип функции активации</a:t>
            </a:r>
            <a:endParaRPr lang="ru-RU" sz="2800" b="1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EC89D45-EF65-42DF-B670-C260756010BF}"/>
              </a:ext>
            </a:extLst>
          </p:cNvPr>
          <p:cNvSpPr/>
          <p:nvPr/>
        </p:nvSpPr>
        <p:spPr>
          <a:xfrm>
            <a:off x="1415480" y="4866936"/>
            <a:ext cx="4645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ReLU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говорят неплох</a:t>
            </a:r>
            <a:endParaRPr lang="ru-RU" sz="28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B8093D-1EB0-4BBF-86A8-7BD97F266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99" y="1078361"/>
            <a:ext cx="5126144" cy="53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5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1" grpId="0"/>
      <p:bldP spid="17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E6A48EED-E36F-418B-B059-E038D7E1B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1415"/>
              </p:ext>
            </p:extLst>
          </p:nvPr>
        </p:nvGraphicFramePr>
        <p:xfrm>
          <a:off x="7995591" y="2070755"/>
          <a:ext cx="3240000" cy="3240000"/>
        </p:xfrm>
        <a:graphic>
          <a:graphicData uri="http://schemas.openxmlformats.org/drawingml/2006/table">
            <a:tbl>
              <a:tblPr/>
              <a:tblGrid>
                <a:gridCol w="324000">
                  <a:extLst>
                    <a:ext uri="{9D8B030D-6E8A-4147-A177-3AD203B41FA5}">
                      <a16:colId xmlns:a16="http://schemas.microsoft.com/office/drawing/2014/main" val="234305331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7392147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01220111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3399743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23332052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2250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91696033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62890423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25235056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7810907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89388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2374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429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5145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B8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4879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998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20698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99996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5934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570018"/>
                  </a:ext>
                </a:extLst>
              </a:tr>
            </a:tbl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40928D0-6426-4BB4-9132-AB0C633F77CF}"/>
              </a:ext>
            </a:extLst>
          </p:cNvPr>
          <p:cNvSpPr/>
          <p:nvPr/>
        </p:nvSpPr>
        <p:spPr>
          <a:xfrm>
            <a:off x="8760296" y="5517232"/>
            <a:ext cx="1354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эта Пять!</a:t>
            </a:r>
            <a:endParaRPr lang="ru-RU" sz="2400" dirty="0"/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585176" cy="25715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Проблемы с </a:t>
            </a:r>
            <a:r>
              <a:rPr lang="ru-RU" alt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Полносвязными</a:t>
            </a: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Нейронными Сетями </a:t>
            </a:r>
            <a:endParaRPr lang="ru-RU" alt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10385B-3876-42CD-9414-1B7EA1902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9" y="1433107"/>
            <a:ext cx="4288876" cy="451529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132856"/>
            <a:ext cx="3557250" cy="3176134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40928D0-6426-4BB4-9132-AB0C633F77CF}"/>
              </a:ext>
            </a:extLst>
          </p:cNvPr>
          <p:cNvSpPr/>
          <p:nvPr/>
        </p:nvSpPr>
        <p:spPr>
          <a:xfrm>
            <a:off x="5303912" y="5373216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Веса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343472" y="2924944"/>
            <a:ext cx="252000" cy="252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1631504" y="2132856"/>
            <a:ext cx="2664296" cy="79208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stCxn id="3" idx="2"/>
          </p:cNvCxnSpPr>
          <p:nvPr/>
        </p:nvCxnSpPr>
        <p:spPr>
          <a:xfrm>
            <a:off x="1469472" y="3176944"/>
            <a:ext cx="2826328" cy="21242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15" grpId="0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Таблица 23"/>
              <p:cNvGraphicFramePr>
                <a:graphicFrameLocks noGrp="1"/>
              </p:cNvGraphicFramePr>
              <p:nvPr/>
            </p:nvGraphicFramePr>
            <p:xfrm>
              <a:off x="263352" y="2204864"/>
              <a:ext cx="2376264" cy="237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3237993221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1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460015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Таблица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2920090"/>
                  </p:ext>
                </p:extLst>
              </p:nvPr>
            </p:nvGraphicFramePr>
            <p:xfrm>
              <a:off x="263352" y="2204864"/>
              <a:ext cx="2376264" cy="237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3237993221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8" t="-2308" r="-205385" b="-20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2308" r="-103817" b="-20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077" t="-2308" r="-4615" b="-20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8" t="-101527" r="-205385" b="-1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101527" r="-103817" b="-1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077" t="-101527" r="-4615" b="-103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8" t="-203077" r="-205385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27" t="-203077" r="-10381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34127" marR="134127" marT="67063" marB="6706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3077" t="-203077" r="-4615" b="-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60015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1015050"/>
            <a:ext cx="7920880" cy="82773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Convolution Neural Networks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3E9A0A0-EC25-4CB1-B008-4FA3AC2D697B}"/>
              </a:ext>
            </a:extLst>
          </p:cNvPr>
          <p:cNvSpPr/>
          <p:nvPr/>
        </p:nvSpPr>
        <p:spPr>
          <a:xfrm>
            <a:off x="1847528" y="5877272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layers.Conv2D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3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sz="2400" dirty="0">
                <a:solidFill>
                  <a:srgbClr val="CE9178"/>
                </a:solidFill>
                <a:latin typeface="Courier New" panose="02070309020205020404" pitchFamily="49" charset="0"/>
              </a:rPr>
              <a:t>'relu'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35960" y="2276872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2276872"/>
                <a:ext cx="6552728" cy="477888"/>
              </a:xfrm>
              <a:prstGeom prst="rect">
                <a:avLst/>
              </a:prstGeom>
              <a:blipFill>
                <a:blip r:embed="rId5"/>
                <a:stretch>
                  <a:fillRect l="-279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50014" y="2780928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014" y="2780928"/>
                <a:ext cx="6552728" cy="477888"/>
              </a:xfrm>
              <a:prstGeom prst="rect">
                <a:avLst/>
              </a:prstGeom>
              <a:blipFill>
                <a:blip r:embed="rId6"/>
                <a:stretch>
                  <a:fillRect l="-279"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35960" y="3284984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284984"/>
                <a:ext cx="6552728" cy="477888"/>
              </a:xfrm>
              <a:prstGeom prst="rect">
                <a:avLst/>
              </a:prstGeom>
              <a:blipFill>
                <a:blip r:embed="rId7"/>
                <a:stretch>
                  <a:fillRect l="-279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/>
              <p:nvPr/>
            </p:nvSpPr>
            <p:spPr>
              <a:xfrm>
                <a:off x="5735960" y="3789040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1,1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8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9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F9BB6E3-8B75-48E0-BC9A-A01C53C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789040"/>
                <a:ext cx="6552728" cy="477888"/>
              </a:xfrm>
              <a:prstGeom prst="rect">
                <a:avLst/>
              </a:prstGeom>
              <a:blipFill>
                <a:blip r:embed="rId8"/>
                <a:stretch>
                  <a:fillRect l="-279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63352" y="2204864"/>
            <a:ext cx="1584176" cy="158417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1055440" y="2204864"/>
            <a:ext cx="1584176" cy="158417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63352" y="2996952"/>
            <a:ext cx="1584176" cy="158417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055440" y="2996952"/>
            <a:ext cx="1584176" cy="158417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567608" y="4365104"/>
                <a:ext cx="5832648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        +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4365104"/>
                <a:ext cx="5832648" cy="1231106"/>
              </a:xfrm>
              <a:prstGeom prst="rect">
                <a:avLst/>
              </a:prstGeom>
              <a:blipFill>
                <a:blip r:embed="rId10"/>
                <a:stretch>
                  <a:fillRect r="-78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Группа 9"/>
          <p:cNvGrpSpPr/>
          <p:nvPr/>
        </p:nvGrpSpPr>
        <p:grpSpPr>
          <a:xfrm>
            <a:off x="2855680" y="2898776"/>
            <a:ext cx="720000" cy="720080"/>
            <a:chOff x="2927648" y="2852936"/>
            <a:chExt cx="720000" cy="720080"/>
          </a:xfrm>
        </p:grpSpPr>
        <p:sp>
          <p:nvSpPr>
            <p:cNvPr id="2" name="Овал 1"/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" name="Прямая соединительная линия 3"/>
            <p:cNvCxnSpPr>
              <a:stCxn id="2" idx="1"/>
              <a:endCxn id="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Прямая соединительная линия 8"/>
            <p:cNvCxnSpPr>
              <a:stCxn id="2" idx="7"/>
              <a:endCxn id="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Таблица 26"/>
              <p:cNvGraphicFramePr>
                <a:graphicFrameLocks noGrp="1"/>
              </p:cNvGraphicFramePr>
              <p:nvPr/>
            </p:nvGraphicFramePr>
            <p:xfrm>
              <a:off x="3791744" y="2276872"/>
              <a:ext cx="1872000" cy="18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93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36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36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93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36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3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Таблица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3866931"/>
                  </p:ext>
                </p:extLst>
              </p:nvPr>
            </p:nvGraphicFramePr>
            <p:xfrm>
              <a:off x="3791744" y="2276872"/>
              <a:ext cx="1872000" cy="187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936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597" t="-1948" r="-103896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2597" t="-1948" r="-3896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936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2597" t="-101948" r="-103896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16507" marR="116507" marT="58254" marB="5825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102597" t="-101948" r="-3896" b="-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Таблица 32"/>
              <p:cNvGraphicFramePr>
                <a:graphicFrameLocks noGrp="1"/>
              </p:cNvGraphicFramePr>
              <p:nvPr/>
            </p:nvGraphicFramePr>
            <p:xfrm>
              <a:off x="5591944" y="4221088"/>
              <a:ext cx="1584176" cy="158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400" b="0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0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400" b="0" i="1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41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Таблица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9607218"/>
                  </p:ext>
                </p:extLst>
              </p:nvPr>
            </p:nvGraphicFramePr>
            <p:xfrm>
              <a:off x="5591944" y="4221088"/>
              <a:ext cx="1584176" cy="158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2583123262"/>
                        </a:ext>
                      </a:extLst>
                    </a:gridCol>
                    <a:gridCol w="792088">
                      <a:extLst>
                        <a:ext uri="{9D8B030D-6E8A-4147-A177-3AD203B41FA5}">
                          <a16:colId xmlns:a16="http://schemas.microsoft.com/office/drawing/2014/main" val="2256732396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290" t="-2290" r="-103817" b="-103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3077" t="-2290" r="-4615" b="-103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4704796"/>
                      </a:ext>
                    </a:extLst>
                  </a:tr>
                  <a:tr h="79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2290" t="-103077" r="-103817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T="0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3077" t="-103077" r="-4615" b="-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10025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456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8" grpId="0"/>
      <p:bldP spid="19" grpId="0"/>
      <p:bldP spid="20" grpId="0"/>
      <p:bldP spid="7" grpId="0" animBg="1"/>
      <p:bldP spid="21" grpId="0" animBg="1"/>
      <p:bldP spid="22" grpId="0" animBg="1"/>
      <p:bldP spid="23" grpId="0" animBg="1"/>
      <p:bldP spid="3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Backpropagation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Сверток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2346848" y="5081597"/>
            <a:ext cx="720000" cy="720080"/>
            <a:chOff x="2927648" y="2852936"/>
            <a:chExt cx="720000" cy="720080"/>
          </a:xfrm>
        </p:grpSpPr>
        <p:sp>
          <p:nvSpPr>
            <p:cNvPr id="32" name="Овал 31"/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/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Прямая соединительная линия 36"/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Таблица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554362"/>
                  </p:ext>
                </p:extLst>
              </p:nvPr>
            </p:nvGraphicFramePr>
            <p:xfrm>
              <a:off x="402632" y="4721557"/>
              <a:ext cx="1296000" cy="129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Таблица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554362"/>
                  </p:ext>
                </p:extLst>
              </p:nvPr>
            </p:nvGraphicFramePr>
            <p:xfrm>
              <a:off x="402632" y="4721557"/>
              <a:ext cx="1296000" cy="129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48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48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38" t="-2804" r="-104673" b="-10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4717" t="-2804" r="-5660" b="-10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48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738" t="-102804" r="-104673" b="-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4717" t="-102804" r="-5660" b="-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Таблица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726925"/>
                  </p:ext>
                </p:extLst>
              </p:nvPr>
            </p:nvGraphicFramePr>
            <p:xfrm>
              <a:off x="3498976" y="4649549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Таблица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726925"/>
                  </p:ext>
                </p:extLst>
              </p:nvPr>
            </p:nvGraphicFramePr>
            <p:xfrm>
              <a:off x="3498976" y="4649549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55" t="-2655" r="-105310" b="-10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655" t="-2655" r="-5310" b="-105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55" t="-102655" r="-105310" b="-5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655" t="-102655" r="-5310" b="-5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Заголовок 1"/>
          <p:cNvSpPr txBox="1">
            <a:spLocks/>
          </p:cNvSpPr>
          <p:nvPr/>
        </p:nvSpPr>
        <p:spPr>
          <a:xfrm>
            <a:off x="1266728" y="5801677"/>
            <a:ext cx="33123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-apple-system"/>
              </a:rPr>
              <a:t>Полная Свертка </a:t>
            </a:r>
          </a:p>
        </p:txBody>
      </p:sp>
      <p:grpSp>
        <p:nvGrpSpPr>
          <p:cNvPr id="59" name="Группа 58"/>
          <p:cNvGrpSpPr/>
          <p:nvPr/>
        </p:nvGrpSpPr>
        <p:grpSpPr>
          <a:xfrm>
            <a:off x="2346848" y="1884491"/>
            <a:ext cx="720000" cy="720080"/>
            <a:chOff x="2927648" y="2852936"/>
            <a:chExt cx="720000" cy="720080"/>
          </a:xfrm>
        </p:grpSpPr>
        <p:sp>
          <p:nvSpPr>
            <p:cNvPr id="60" name="Овал 59"/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1" name="Прямая соединительная линия 60"/>
            <p:cNvCxnSpPr>
              <a:stCxn id="60" idx="1"/>
              <a:endCxn id="60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Прямая соединительная линия 61"/>
            <p:cNvCxnSpPr>
              <a:stCxn id="60" idx="7"/>
              <a:endCxn id="60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Таблица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819137"/>
                  </p:ext>
                </p:extLst>
              </p:nvPr>
            </p:nvGraphicFramePr>
            <p:xfrm>
              <a:off x="3498976" y="1524451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num>
                                  <m:den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dirty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Таблица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819137"/>
                  </p:ext>
                </p:extLst>
              </p:nvPr>
            </p:nvGraphicFramePr>
            <p:xfrm>
              <a:off x="3498976" y="1524451"/>
              <a:ext cx="1368000" cy="136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000">
                      <a:extLst>
                        <a:ext uri="{9D8B030D-6E8A-4147-A177-3AD203B41FA5}">
                          <a16:colId xmlns:a16="http://schemas.microsoft.com/office/drawing/2014/main" val="1632690210"/>
                        </a:ext>
                      </a:extLst>
                    </a:gridCol>
                    <a:gridCol w="684000">
                      <a:extLst>
                        <a:ext uri="{9D8B030D-6E8A-4147-A177-3AD203B41FA5}">
                          <a16:colId xmlns:a16="http://schemas.microsoft.com/office/drawing/2014/main" val="857732108"/>
                        </a:ext>
                      </a:extLst>
                    </a:gridCol>
                  </a:tblGrid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655" t="-3540" r="-105310" b="-1044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655" t="-3540" r="-5310" b="-1044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03666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655" t="-104464" r="-105310" b="-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2655" t="-104464" r="-5310" b="-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6871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4" name="Рисунок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24" y="1380435"/>
            <a:ext cx="1646523" cy="1646523"/>
          </a:xfrm>
          <a:prstGeom prst="rect">
            <a:avLst/>
          </a:prstGeom>
        </p:spPr>
      </p:pic>
      <p:grpSp>
        <p:nvGrpSpPr>
          <p:cNvPr id="65" name="Группа 64"/>
          <p:cNvGrpSpPr/>
          <p:nvPr/>
        </p:nvGrpSpPr>
        <p:grpSpPr>
          <a:xfrm>
            <a:off x="7824192" y="2564904"/>
            <a:ext cx="3096344" cy="2232247"/>
            <a:chOff x="3935761" y="2492897"/>
            <a:chExt cx="4464495" cy="2880319"/>
          </a:xfrm>
        </p:grpSpPr>
        <p:sp>
          <p:nvSpPr>
            <p:cNvPr id="66" name="Овал 65"/>
            <p:cNvSpPr/>
            <p:nvPr/>
          </p:nvSpPr>
          <p:spPr>
            <a:xfrm>
              <a:off x="4727848" y="2780928"/>
              <a:ext cx="2160000" cy="21600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7" name="Прямая соединительная линия 66"/>
            <p:cNvCxnSpPr>
              <a:stCxn id="66" idx="6"/>
            </p:cNvCxnSpPr>
            <p:nvPr/>
          </p:nvCxnSpPr>
          <p:spPr>
            <a:xfrm>
              <a:off x="6887848" y="3860928"/>
              <a:ext cx="1512408" cy="120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Прямая соединительная линия 67"/>
            <p:cNvCxnSpPr>
              <a:stCxn id="66" idx="1"/>
            </p:cNvCxnSpPr>
            <p:nvPr/>
          </p:nvCxnSpPr>
          <p:spPr>
            <a:xfrm flipH="1" flipV="1">
              <a:off x="3935761" y="2492897"/>
              <a:ext cx="1108412" cy="604356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Прямая соединительная линия 69"/>
            <p:cNvCxnSpPr>
              <a:stCxn id="66" idx="3"/>
            </p:cNvCxnSpPr>
            <p:nvPr/>
          </p:nvCxnSpPr>
          <p:spPr>
            <a:xfrm flipH="1">
              <a:off x="4007768" y="4624603"/>
              <a:ext cx="1036405" cy="748613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9696400" y="3717032"/>
                <a:ext cx="1728192" cy="1170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00" y="3717032"/>
                <a:ext cx="1728192" cy="1170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231904" y="2060848"/>
                <a:ext cx="2592288" cy="936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2060848"/>
                <a:ext cx="2592288" cy="9364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231904" y="4221088"/>
                <a:ext cx="2664296" cy="9364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den>
                      </m:f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4221088"/>
                <a:ext cx="2664296" cy="936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8400256" y="2132856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ru-RU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2132856"/>
                <a:ext cx="1080120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968208" y="4509120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4509120"/>
                <a:ext cx="1080120" cy="6155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9912424" y="2924944"/>
                <a:ext cx="108012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4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2924944"/>
                <a:ext cx="1080120" cy="61555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92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9238D7F-E3A5-4002-8018-40C208B54BC3}"/>
              </a:ext>
            </a:extLst>
          </p:cNvPr>
          <p:cNvSpPr/>
          <p:nvPr/>
        </p:nvSpPr>
        <p:spPr>
          <a:xfrm>
            <a:off x="1769838" y="254595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Свертки в </a:t>
            </a:r>
            <a:r>
              <a:rPr lang="en-US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GIF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76" y="1104507"/>
            <a:ext cx="8798344" cy="494906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60003" y="6213515"/>
            <a:ext cx="4471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https://animatedai.github.io/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07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4" descr="ÐÐ°ÑÑÐ¸Ð½ÐºÐ¸ Ð¿Ð¾ Ð·Ð°Ð¿ÑÐ¾ÑÑ gaussian pyramid">
            <a:extLst>
              <a:ext uri="{FF2B5EF4-FFF2-40B4-BE49-F238E27FC236}">
                <a16:creationId xmlns:a16="http://schemas.microsoft.com/office/drawing/2014/main" id="{06186FFF-852E-4F6C-A386-B3E4C166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1628800"/>
            <a:ext cx="3600400" cy="322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endParaRPr lang="ru-RU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66" y="2637626"/>
            <a:ext cx="2159059" cy="216000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688" y="1052856"/>
            <a:ext cx="2159059" cy="216000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9776" y="4581128"/>
            <a:ext cx="2159059" cy="216000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032" y="1556912"/>
            <a:ext cx="1079529" cy="10800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8128" y="5085184"/>
            <a:ext cx="1079530" cy="1080000"/>
          </a:xfrm>
          <a:prstGeom prst="rect">
            <a:avLst/>
          </a:prstGeom>
        </p:spPr>
      </p:pic>
      <p:sp>
        <p:nvSpPr>
          <p:cNvPr id="23" name="Заголовок 1"/>
          <p:cNvSpPr txBox="1">
            <a:spLocks/>
          </p:cNvSpPr>
          <p:nvPr/>
        </p:nvSpPr>
        <p:spPr>
          <a:xfrm>
            <a:off x="3647728" y="1340768"/>
            <a:ext cx="46805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2" name="Стрелка вправо 21"/>
          <p:cNvSpPr/>
          <p:nvPr/>
        </p:nvSpPr>
        <p:spPr>
          <a:xfrm rot="20290383">
            <a:off x="2567608" y="2125103"/>
            <a:ext cx="1216870" cy="5040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право 24"/>
          <p:cNvSpPr/>
          <p:nvPr/>
        </p:nvSpPr>
        <p:spPr>
          <a:xfrm rot="1839228">
            <a:off x="2755099" y="5000136"/>
            <a:ext cx="1216870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/>
          <p:cNvSpPr/>
          <p:nvPr/>
        </p:nvSpPr>
        <p:spPr>
          <a:xfrm>
            <a:off x="6261936" y="1844944"/>
            <a:ext cx="669992" cy="5040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/>
          <p:cNvSpPr/>
          <p:nvPr/>
        </p:nvSpPr>
        <p:spPr>
          <a:xfrm>
            <a:off x="6456040" y="5373216"/>
            <a:ext cx="669992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1581416" y="1268880"/>
            <a:ext cx="2592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-apple-system"/>
              </a:rPr>
              <a:t>MaxPooling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9" name="Заголовок 1"/>
          <p:cNvSpPr txBox="1">
            <a:spLocks/>
          </p:cNvSpPr>
          <p:nvPr/>
        </p:nvSpPr>
        <p:spPr>
          <a:xfrm>
            <a:off x="1199456" y="5589240"/>
            <a:ext cx="295232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-apple-system"/>
              </a:rPr>
              <a:t>AveragePooling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8400256" y="5157192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(2,2)</a:t>
            </a:r>
            <a:endParaRPr lang="ru-RU" sz="24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8400256" y="5877272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stride = (2,2)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60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5" grpId="0" animBg="1"/>
      <p:bldP spid="26" grpId="0" animBg="1"/>
      <p:bldP spid="27" grpId="0" animBg="1"/>
      <p:bldP spid="28" grpId="0"/>
      <p:bldP spid="29" grpId="0"/>
      <p:bldP spid="24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271464" y="1121419"/>
            <a:ext cx="10727079" cy="27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9D5890-8B16-4019-A792-FAE9F30E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80" y="3862136"/>
            <a:ext cx="7990775" cy="24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/>
              <p:nvPr/>
            </p:nvSpPr>
            <p:spPr>
              <a:xfrm>
                <a:off x="110969" y="4260943"/>
                <a:ext cx="3729611" cy="1419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интенсивность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Чем больше –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 интенсивней / ярче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" y="4260943"/>
                <a:ext cx="3729611" cy="1419684"/>
              </a:xfrm>
              <a:prstGeom prst="rect">
                <a:avLst/>
              </a:prstGeom>
              <a:blipFill>
                <a:blip r:embed="rId6"/>
                <a:stretch>
                  <a:fillRect l="-3268" t="-4721" r="-2451" b="-11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Яркость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FF8EED92-62CB-4394-81C7-640A34375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r="74435" b="5007"/>
          <a:stretch/>
        </p:blipFill>
        <p:spPr bwMode="auto">
          <a:xfrm>
            <a:off x="1799751" y="4251698"/>
            <a:ext cx="1800200" cy="17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8879290-5703-4DC2-BCC7-CCA7B85E9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7030" t="23913" b="23311"/>
          <a:stretch/>
        </p:blipFill>
        <p:spPr>
          <a:xfrm>
            <a:off x="328114" y="1194355"/>
            <a:ext cx="11863886" cy="3946141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 txBox="1">
            <a:spLocks/>
          </p:cNvSpPr>
          <p:nvPr/>
        </p:nvSpPr>
        <p:spPr>
          <a:xfrm>
            <a:off x="2063552" y="83671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20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FF8EED92-62CB-4394-81C7-640A34375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0" t="10010" r="40327" b="12195"/>
          <a:stretch/>
        </p:blipFill>
        <p:spPr bwMode="auto">
          <a:xfrm>
            <a:off x="4701458" y="4749183"/>
            <a:ext cx="182659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FF8EED92-62CB-4394-81C7-640A34375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11226" r="797" b="14238"/>
          <a:stretch/>
        </p:blipFill>
        <p:spPr bwMode="auto">
          <a:xfrm>
            <a:off x="7430082" y="5156262"/>
            <a:ext cx="1929941" cy="112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1A62CB-5804-4B46-AABC-AC6487C19C2B}"/>
              </a:ext>
            </a:extLst>
          </p:cNvPr>
          <p:cNvSpPr/>
          <p:nvPr/>
        </p:nvSpPr>
        <p:spPr>
          <a:xfrm>
            <a:off x="1769838" y="144862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Volume vs Methods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80BAF76E-B74A-4A52-9E66-20834866A9CC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7601C077-4BAF-435F-8C91-648D4079E221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B7333F7-B596-4404-B215-89DA0C475911}"/>
              </a:ext>
            </a:extLst>
          </p:cNvPr>
          <p:cNvCxnSpPr>
            <a:cxnSpLocks/>
          </p:cNvCxnSpPr>
          <p:nvPr/>
        </p:nvCxnSpPr>
        <p:spPr>
          <a:xfrm flipV="1">
            <a:off x="1343472" y="5836652"/>
            <a:ext cx="10213068" cy="4062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ABDD187-02E4-4F2E-ABF3-7760F49B87F4}"/>
              </a:ext>
            </a:extLst>
          </p:cNvPr>
          <p:cNvCxnSpPr>
            <a:cxnSpLocks/>
          </p:cNvCxnSpPr>
          <p:nvPr/>
        </p:nvCxnSpPr>
        <p:spPr>
          <a:xfrm flipV="1">
            <a:off x="1343472" y="1476400"/>
            <a:ext cx="0" cy="44008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5F727C-72F7-44AC-B169-E6664187C3C1}"/>
              </a:ext>
            </a:extLst>
          </p:cNvPr>
          <p:cNvSpPr txBox="1"/>
          <p:nvPr/>
        </p:nvSpPr>
        <p:spPr>
          <a:xfrm rot="16200000">
            <a:off x="-1509008" y="3341257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9E0D8-6AF8-4FAF-A2F8-353EC9176A88}"/>
              </a:ext>
            </a:extLst>
          </p:cNvPr>
          <p:cNvSpPr txBox="1"/>
          <p:nvPr/>
        </p:nvSpPr>
        <p:spPr>
          <a:xfrm>
            <a:off x="2567608" y="5984930"/>
            <a:ext cx="634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Объем Данных</a:t>
            </a:r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id="{ECF63FDC-BDAF-4A15-B503-E23BA8AE2FA9}"/>
              </a:ext>
            </a:extLst>
          </p:cNvPr>
          <p:cNvSpPr/>
          <p:nvPr/>
        </p:nvSpPr>
        <p:spPr>
          <a:xfrm>
            <a:off x="1617211" y="2723789"/>
            <a:ext cx="8611558" cy="3032915"/>
          </a:xfrm>
          <a:custGeom>
            <a:avLst/>
            <a:gdLst>
              <a:gd name="connsiteX0" fmla="*/ 0 w 5766816"/>
              <a:gd name="connsiteY0" fmla="*/ 2270254 h 2270254"/>
              <a:gd name="connsiteX1" fmla="*/ 426720 w 5766816"/>
              <a:gd name="connsiteY1" fmla="*/ 2111758 h 2270254"/>
              <a:gd name="connsiteX2" fmla="*/ 853440 w 5766816"/>
              <a:gd name="connsiteY2" fmla="*/ 1392430 h 2270254"/>
              <a:gd name="connsiteX3" fmla="*/ 1755648 w 5766816"/>
              <a:gd name="connsiteY3" fmla="*/ 807214 h 2270254"/>
              <a:gd name="connsiteX4" fmla="*/ 4120896 w 5766816"/>
              <a:gd name="connsiteY4" fmla="*/ 124462 h 2270254"/>
              <a:gd name="connsiteX5" fmla="*/ 5766816 w 5766816"/>
              <a:gd name="connsiteY5" fmla="*/ 2542 h 227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6816" h="2270254">
                <a:moveTo>
                  <a:pt x="0" y="2270254"/>
                </a:moveTo>
                <a:cubicBezTo>
                  <a:pt x="142240" y="2264158"/>
                  <a:pt x="284480" y="2258062"/>
                  <a:pt x="426720" y="2111758"/>
                </a:cubicBezTo>
                <a:cubicBezTo>
                  <a:pt x="568960" y="1965454"/>
                  <a:pt x="631952" y="1609854"/>
                  <a:pt x="853440" y="1392430"/>
                </a:cubicBezTo>
                <a:cubicBezTo>
                  <a:pt x="1074928" y="1175006"/>
                  <a:pt x="1211072" y="1018542"/>
                  <a:pt x="1755648" y="807214"/>
                </a:cubicBezTo>
                <a:cubicBezTo>
                  <a:pt x="2300224" y="595886"/>
                  <a:pt x="3452368" y="258574"/>
                  <a:pt x="4120896" y="124462"/>
                </a:cubicBezTo>
                <a:cubicBezTo>
                  <a:pt x="4789424" y="-9650"/>
                  <a:pt x="5278120" y="-3554"/>
                  <a:pt x="5766816" y="254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965FC73F-CEE0-41D0-A192-13C595A064D8}"/>
              </a:ext>
            </a:extLst>
          </p:cNvPr>
          <p:cNvSpPr/>
          <p:nvPr/>
        </p:nvSpPr>
        <p:spPr>
          <a:xfrm>
            <a:off x="1592404" y="1379457"/>
            <a:ext cx="8848239" cy="4462839"/>
          </a:xfrm>
          <a:custGeom>
            <a:avLst/>
            <a:gdLst>
              <a:gd name="connsiteX0" fmla="*/ 0 w 5925312"/>
              <a:gd name="connsiteY0" fmla="*/ 3340608 h 3340608"/>
              <a:gd name="connsiteX1" fmla="*/ 768096 w 5925312"/>
              <a:gd name="connsiteY1" fmla="*/ 3108960 h 3340608"/>
              <a:gd name="connsiteX2" fmla="*/ 1267968 w 5925312"/>
              <a:gd name="connsiteY2" fmla="*/ 2487168 h 3340608"/>
              <a:gd name="connsiteX3" fmla="*/ 1877568 w 5925312"/>
              <a:gd name="connsiteY3" fmla="*/ 1743456 h 3340608"/>
              <a:gd name="connsiteX4" fmla="*/ 2718816 w 5925312"/>
              <a:gd name="connsiteY4" fmla="*/ 902208 h 3340608"/>
              <a:gd name="connsiteX5" fmla="*/ 3803904 w 5925312"/>
              <a:gd name="connsiteY5" fmla="*/ 304800 h 3340608"/>
              <a:gd name="connsiteX6" fmla="*/ 5925312 w 5925312"/>
              <a:gd name="connsiteY6" fmla="*/ 0 h 334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5312" h="3340608">
                <a:moveTo>
                  <a:pt x="0" y="3340608"/>
                </a:moveTo>
                <a:cubicBezTo>
                  <a:pt x="278384" y="3295904"/>
                  <a:pt x="556768" y="3251200"/>
                  <a:pt x="768096" y="3108960"/>
                </a:cubicBezTo>
                <a:cubicBezTo>
                  <a:pt x="979424" y="2966720"/>
                  <a:pt x="1083056" y="2714752"/>
                  <a:pt x="1267968" y="2487168"/>
                </a:cubicBezTo>
                <a:cubicBezTo>
                  <a:pt x="1452880" y="2259584"/>
                  <a:pt x="1635760" y="2007616"/>
                  <a:pt x="1877568" y="1743456"/>
                </a:cubicBezTo>
                <a:cubicBezTo>
                  <a:pt x="2119376" y="1479296"/>
                  <a:pt x="2397760" y="1141984"/>
                  <a:pt x="2718816" y="902208"/>
                </a:cubicBezTo>
                <a:cubicBezTo>
                  <a:pt x="3039872" y="662432"/>
                  <a:pt x="3269488" y="455168"/>
                  <a:pt x="3803904" y="304800"/>
                </a:cubicBezTo>
                <a:cubicBezTo>
                  <a:pt x="4338320" y="154432"/>
                  <a:pt x="5600192" y="50800"/>
                  <a:pt x="5925312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F015409B-D30F-41FC-8E7B-BE93C36411D2}"/>
              </a:ext>
            </a:extLst>
          </p:cNvPr>
          <p:cNvSpPr/>
          <p:nvPr/>
        </p:nvSpPr>
        <p:spPr>
          <a:xfrm>
            <a:off x="1666660" y="4226126"/>
            <a:ext cx="8980544" cy="1528372"/>
          </a:xfrm>
          <a:custGeom>
            <a:avLst/>
            <a:gdLst>
              <a:gd name="connsiteX0" fmla="*/ 0 w 8980544"/>
              <a:gd name="connsiteY0" fmla="*/ 1528372 h 1528372"/>
              <a:gd name="connsiteX1" fmla="*/ 304800 w 8980544"/>
              <a:gd name="connsiteY1" fmla="*/ 943156 h 1528372"/>
              <a:gd name="connsiteX2" fmla="*/ 1304544 w 8980544"/>
              <a:gd name="connsiteY2" fmla="*/ 613972 h 1528372"/>
              <a:gd name="connsiteX3" fmla="*/ 2877312 w 8980544"/>
              <a:gd name="connsiteY3" fmla="*/ 272596 h 1528372"/>
              <a:gd name="connsiteX4" fmla="*/ 4754880 w 8980544"/>
              <a:gd name="connsiteY4" fmla="*/ 138484 h 1528372"/>
              <a:gd name="connsiteX5" fmla="*/ 8583168 w 8980544"/>
              <a:gd name="connsiteY5" fmla="*/ 16564 h 1528372"/>
              <a:gd name="connsiteX6" fmla="*/ 8668512 w 8980544"/>
              <a:gd name="connsiteY6" fmla="*/ 4372 h 152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80544" h="1528372">
                <a:moveTo>
                  <a:pt x="0" y="1528372"/>
                </a:moveTo>
                <a:cubicBezTo>
                  <a:pt x="43688" y="1311964"/>
                  <a:pt x="87376" y="1095556"/>
                  <a:pt x="304800" y="943156"/>
                </a:cubicBezTo>
                <a:cubicBezTo>
                  <a:pt x="522224" y="790756"/>
                  <a:pt x="875792" y="725732"/>
                  <a:pt x="1304544" y="613972"/>
                </a:cubicBezTo>
                <a:cubicBezTo>
                  <a:pt x="1733296" y="502212"/>
                  <a:pt x="2302256" y="351844"/>
                  <a:pt x="2877312" y="272596"/>
                </a:cubicBezTo>
                <a:cubicBezTo>
                  <a:pt x="3452368" y="193348"/>
                  <a:pt x="3803904" y="181156"/>
                  <a:pt x="4754880" y="138484"/>
                </a:cubicBezTo>
                <a:cubicBezTo>
                  <a:pt x="5705856" y="95812"/>
                  <a:pt x="7930896" y="38916"/>
                  <a:pt x="8583168" y="16564"/>
                </a:cubicBezTo>
                <a:cubicBezTo>
                  <a:pt x="9235440" y="-5788"/>
                  <a:pt x="8951976" y="-708"/>
                  <a:pt x="8668512" y="437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9D07578A-F264-490C-A4E5-10B56473E062}"/>
              </a:ext>
            </a:extLst>
          </p:cNvPr>
          <p:cNvSpPr txBox="1">
            <a:spLocks/>
          </p:cNvSpPr>
          <p:nvPr/>
        </p:nvSpPr>
        <p:spPr>
          <a:xfrm>
            <a:off x="7824192" y="1517765"/>
            <a:ext cx="4284476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Глубокие Нейронные Сети 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7ECB553A-581F-48AD-9FBB-5F198B48F625}"/>
              </a:ext>
            </a:extLst>
          </p:cNvPr>
          <p:cNvSpPr txBox="1">
            <a:spLocks/>
          </p:cNvSpPr>
          <p:nvPr/>
        </p:nvSpPr>
        <p:spPr>
          <a:xfrm>
            <a:off x="7849186" y="2740733"/>
            <a:ext cx="4284476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Нейронные Сети</a:t>
            </a: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1840BCBA-0733-4361-8F53-25EBCC06B342}"/>
              </a:ext>
            </a:extLst>
          </p:cNvPr>
          <p:cNvSpPr txBox="1">
            <a:spLocks/>
          </p:cNvSpPr>
          <p:nvPr/>
        </p:nvSpPr>
        <p:spPr>
          <a:xfrm>
            <a:off x="6765598" y="4401467"/>
            <a:ext cx="4806534" cy="9361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«Классическое»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Машинное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356897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31" grpId="0"/>
      <p:bldP spid="3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45643" y="764704"/>
            <a:ext cx="121919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изображения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Картинки – не таблички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Простые картинки сводятся к табличкам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Свертки дают разную информацию в зависимости от весов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 School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ищем углы на изображениях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 School –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на фильтрах Хаара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Отдаем инженерию признаков на откуп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Нейроны,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Weights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Bias,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 (стохастический – скармливаем данные по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batch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«Хорошо запоминают»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«Обучаемые» Фильтры «Хорошо извлекают Признаки»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для «уменьшение» размера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ЛИШЬ ОЧЕНЬ СЛОЖНАЯ </a:t>
            </a:r>
            <a: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</a:t>
            </a:r>
            <a:b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умножение+нелинейные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CDA85514-6BCC-427F-A164-0CF5240E7B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3" y="1910228"/>
            <a:ext cx="4618872" cy="46188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503EE9-48DC-4504-8994-2CED876DB374}"/>
              </a:ext>
            </a:extLst>
          </p:cNvPr>
          <p:cNvSpPr/>
          <p:nvPr/>
        </p:nvSpPr>
        <p:spPr>
          <a:xfrm>
            <a:off x="4611398" y="1075931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Аддитивная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16" descr="Image result for rgb cube">
            <a:extLst>
              <a:ext uri="{FF2B5EF4-FFF2-40B4-BE49-F238E27FC236}">
                <a16:creationId xmlns:a16="http://schemas.microsoft.com/office/drawing/2014/main" id="{6A223103-B974-4481-BEEC-4C7258D69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4" b="99219" l="10000" r="90000">
                        <a14:foregroundMark x1="49121" y1="9180" x2="49121" y2="9180"/>
                        <a14:foregroundMark x1="50440" y1="6445" x2="50440" y2="6445"/>
                        <a14:foregroundMark x1="51538" y1="99219" x2="51538" y2="99219"/>
                        <a14:foregroundMark x1="50769" y1="5664" x2="50769" y2="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8" r="22344"/>
          <a:stretch/>
        </p:blipFill>
        <p:spPr bwMode="auto">
          <a:xfrm>
            <a:off x="8858290" y="2665422"/>
            <a:ext cx="2999361" cy="31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8B11B2E-EFDF-41C9-AE3D-95F80968B201}"/>
              </a:ext>
            </a:extLst>
          </p:cNvPr>
          <p:cNvGrpSpPr/>
          <p:nvPr/>
        </p:nvGrpSpPr>
        <p:grpSpPr>
          <a:xfrm>
            <a:off x="5231904" y="2824111"/>
            <a:ext cx="2488969" cy="2590241"/>
            <a:chOff x="7656186" y="1435149"/>
            <a:chExt cx="2488969" cy="2590241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36CE53A4-069B-417D-ADF1-A0BF75BBE989}"/>
                </a:ext>
              </a:extLst>
            </p:cNvPr>
            <p:cNvSpPr/>
            <p:nvPr/>
          </p:nvSpPr>
          <p:spPr>
            <a:xfrm>
              <a:off x="8377579" y="143514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71BDFB59-E9FC-4B4D-BD0D-A81B4AED61B3}"/>
                </a:ext>
              </a:extLst>
            </p:cNvPr>
            <p:cNvSpPr/>
            <p:nvPr/>
          </p:nvSpPr>
          <p:spPr>
            <a:xfrm>
              <a:off x="8377579" y="2925304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3F5507B-BA73-48AF-9641-14FC2C1F4480}"/>
                </a:ext>
              </a:extLst>
            </p:cNvPr>
            <p:cNvSpPr/>
            <p:nvPr/>
          </p:nvSpPr>
          <p:spPr>
            <a:xfrm>
              <a:off x="7691088" y="362977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7EE39B78-62D2-46FA-9BE9-950803F4ACAD}"/>
                </a:ext>
              </a:extLst>
            </p:cNvPr>
            <p:cNvSpPr/>
            <p:nvPr/>
          </p:nvSpPr>
          <p:spPr>
            <a:xfrm>
              <a:off x="7656186" y="2170183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D8EF14E-B92B-46CC-87A6-8592C12AB241}"/>
                </a:ext>
              </a:extLst>
            </p:cNvPr>
            <p:cNvSpPr/>
            <p:nvPr/>
          </p:nvSpPr>
          <p:spPr>
            <a:xfrm>
              <a:off x="9215265" y="3665390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82616783-8B73-4F4D-B9C1-0FE9E0FB1CFB}"/>
                </a:ext>
              </a:extLst>
            </p:cNvPr>
            <p:cNvSpPr/>
            <p:nvPr/>
          </p:nvSpPr>
          <p:spPr>
            <a:xfrm>
              <a:off x="9187333" y="2190270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4428A3-9126-4F51-B4BB-E772ED2BA56A}"/>
                </a:ext>
              </a:extLst>
            </p:cNvPr>
            <p:cNvSpPr/>
            <p:nvPr/>
          </p:nvSpPr>
          <p:spPr>
            <a:xfrm>
              <a:off x="9785155" y="1467522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0399248-E350-4398-8D7C-A655B5DC14B2}"/>
                </a:ext>
              </a:extLst>
            </p:cNvPr>
            <p:cNvSpPr/>
            <p:nvPr/>
          </p:nvSpPr>
          <p:spPr>
            <a:xfrm>
              <a:off x="9785155" y="2946034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2B1C682-EF75-4759-9F36-86AA8339FA7E}"/>
                </a:ext>
              </a:extLst>
            </p:cNvPr>
            <p:cNvCxnSpPr>
              <a:stCxn id="18" idx="6"/>
              <a:endCxn id="24" idx="2"/>
            </p:cNvCxnSpPr>
            <p:nvPr/>
          </p:nvCxnSpPr>
          <p:spPr>
            <a:xfrm>
              <a:off x="8737579" y="3105304"/>
              <a:ext cx="1047576" cy="2073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8E8969B6-7112-41BC-A517-5E1061B348AB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>
              <a:off x="9965155" y="1827522"/>
              <a:ext cx="0" cy="11185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F9A1C2A7-C0DA-4D2E-9F1C-371F0D392A1B}"/>
                </a:ext>
              </a:extLst>
            </p:cNvPr>
            <p:cNvCxnSpPr>
              <a:stCxn id="18" idx="3"/>
              <a:endCxn id="19" idx="7"/>
            </p:cNvCxnSpPr>
            <p:nvPr/>
          </p:nvCxnSpPr>
          <p:spPr>
            <a:xfrm flipH="1">
              <a:off x="7998367" y="3232583"/>
              <a:ext cx="431933" cy="44991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A6A25B10-65D9-4C94-9A2D-8027B1EA849C}"/>
                </a:ext>
              </a:extLst>
            </p:cNvPr>
            <p:cNvCxnSpPr>
              <a:stCxn id="19" idx="6"/>
              <a:endCxn id="21" idx="2"/>
            </p:cNvCxnSpPr>
            <p:nvPr/>
          </p:nvCxnSpPr>
          <p:spPr>
            <a:xfrm>
              <a:off x="8051088" y="3809774"/>
              <a:ext cx="1164177" cy="36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2EBD5036-9D5F-4008-A2B2-8FEE82660487}"/>
                </a:ext>
              </a:extLst>
            </p:cNvPr>
            <p:cNvCxnSpPr>
              <a:cxnSpLocks/>
              <a:stCxn id="24" idx="3"/>
              <a:endCxn id="21" idx="7"/>
            </p:cNvCxnSpPr>
            <p:nvPr/>
          </p:nvCxnSpPr>
          <p:spPr>
            <a:xfrm flipH="1">
              <a:off x="9522544" y="3253313"/>
              <a:ext cx="315332" cy="46479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45CFE79C-AFEC-460E-91EB-5F95BBAB961F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7836186" y="2530183"/>
              <a:ext cx="34902" cy="10995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451C05F-51F1-49EA-B257-730B9B7DE1D9}"/>
                </a:ext>
              </a:extLst>
            </p:cNvPr>
            <p:cNvCxnSpPr>
              <a:cxnSpLocks/>
              <a:stCxn id="20" idx="7"/>
              <a:endCxn id="17" idx="3"/>
            </p:cNvCxnSpPr>
            <p:nvPr/>
          </p:nvCxnSpPr>
          <p:spPr>
            <a:xfrm flipV="1">
              <a:off x="7963465" y="1742428"/>
              <a:ext cx="466835" cy="48047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62AC075-CB95-45CF-96AF-BC04B5B3A993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8737579" y="1615149"/>
              <a:ext cx="1047576" cy="3237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14A1D363-BA30-488B-A666-DFD59E6D7324}"/>
                </a:ext>
              </a:extLst>
            </p:cNvPr>
            <p:cNvCxnSpPr>
              <a:stCxn id="20" idx="6"/>
              <a:endCxn id="22" idx="2"/>
            </p:cNvCxnSpPr>
            <p:nvPr/>
          </p:nvCxnSpPr>
          <p:spPr>
            <a:xfrm>
              <a:off x="8016186" y="2350183"/>
              <a:ext cx="1171147" cy="20087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88F2FB8-A970-4D7C-AE53-12EA591B2541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494612" y="1774801"/>
              <a:ext cx="343264" cy="46819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786FB8AF-6CF7-4901-8333-F7BF5E51C8FC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8557579" y="1795149"/>
              <a:ext cx="0" cy="113015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98803464-D7AD-418E-9606-9D5F7EECB6D5}"/>
                </a:ext>
              </a:extLst>
            </p:cNvPr>
            <p:cNvCxnSpPr>
              <a:stCxn id="22" idx="4"/>
              <a:endCxn id="21" idx="0"/>
            </p:cNvCxnSpPr>
            <p:nvPr/>
          </p:nvCxnSpPr>
          <p:spPr>
            <a:xfrm>
              <a:off x="9367333" y="2550270"/>
              <a:ext cx="27932" cy="11151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RGB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65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4" descr="Light moving through the eye">
            <a:extLst>
              <a:ext uri="{FF2B5EF4-FFF2-40B4-BE49-F238E27FC236}">
                <a16:creationId xmlns:a16="http://schemas.microsoft.com/office/drawing/2014/main" id="{274E9307-EF77-4CF4-8A92-F7F10612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8" b="95324" l="1852" r="90556">
                        <a14:foregroundMark x1="13333" y1="35971" x2="15185" y2="53237"/>
                        <a14:foregroundMark x1="15185" y1="53237" x2="20556" y2="56475"/>
                        <a14:foregroundMark x1="60185" y1="7194" x2="73519" y2="5036"/>
                        <a14:foregroundMark x1="73519" y1="5036" x2="74428" y2="5036"/>
                        <a14:foregroundMark x1="85032" y1="7759" x2="91111" y2="16547"/>
                        <a14:foregroundMark x1="83969" y1="6222" x2="84029" y2="6309"/>
                        <a14:foregroundMark x1="91111" y1="16547" x2="85000" y2="73381"/>
                        <a14:foregroundMark x1="85000" y1="73381" x2="79630" y2="95683"/>
                        <a14:foregroundMark x1="33704" y1="59353" x2="29630" y2="52518"/>
                        <a14:foregroundMark x1="15707" y1="29137" x2="11852" y2="35612"/>
                        <a14:foregroundMark x1="15921" y1="28777" x2="15707" y2="29137"/>
                        <a14:foregroundMark x1="16135" y1="28417" x2="15921" y2="28777"/>
                        <a14:foregroundMark x1="18704" y1="24101" x2="16135" y2="28417"/>
                        <a14:foregroundMark x1="9311" y1="53237" x2="9259" y2="53597"/>
                        <a14:foregroundMark x1="9466" y1="52158" x2="9311" y2="53237"/>
                        <a14:foregroundMark x1="9985" y1="48561" x2="9466" y2="52158"/>
                        <a14:foregroundMark x1="11852" y1="35612" x2="9985" y2="48561"/>
                        <a14:foregroundMark x1="9259" y1="53597" x2="13889" y2="69065"/>
                        <a14:foregroundMark x1="14127" y1="69424" x2="15556" y2="71583"/>
                        <a14:foregroundMark x1="13889" y1="69065" x2="14127" y2="69424"/>
                        <a14:foregroundMark x1="18519" y1="67266" x2="26667" y2="60072"/>
                        <a14:foregroundMark x1="26667" y1="60072" x2="27222" y2="41007"/>
                        <a14:foregroundMark x1="27222" y1="41007" x2="19815" y2="30216"/>
                        <a14:foregroundMark x1="19815" y1="30216" x2="19074" y2="30216"/>
                        <a14:foregroundMark x1="20741" y1="30216" x2="27222" y2="42446"/>
                        <a14:foregroundMark x1="27222" y1="42446" x2="25185" y2="61511"/>
                        <a14:foregroundMark x1="25185" y1="61511" x2="18704" y2="67266"/>
                        <a14:foregroundMark x1="9406" y1="48561" x2="10926" y2="39209"/>
                        <a14:foregroundMark x1="8821" y1="52158" x2="9406" y2="48561"/>
                        <a14:foregroundMark x1="8704" y1="52878" x2="8821" y2="52158"/>
                        <a14:foregroundMark x1="39815" y1="34173" x2="47407" y2="32374"/>
                        <a14:foregroundMark x1="37407" y1="42446" x2="39815" y2="42446"/>
                        <a14:foregroundMark x1="39444" y1="51799" x2="44444" y2="51079"/>
                        <a14:foregroundMark x1="67407" y1="4676" x2="75146" y2="2873"/>
                        <a14:foregroundMark x1="86360" y1="6782" x2="86481" y2="6835"/>
                        <a14:foregroundMark x1="84111" y1="5793" x2="84181" y2="5824"/>
                        <a14:foregroundMark x1="86481" y1="6835" x2="89444" y2="3237"/>
                        <a14:foregroundMark x1="79088" y1="7708" x2="81481" y2="23022"/>
                        <a14:foregroundMark x1="81481" y1="23022" x2="79815" y2="41007"/>
                        <a14:foregroundMark x1="79815" y1="41007" x2="82963" y2="43525"/>
                        <a14:foregroundMark x1="77407" y1="43885" x2="67222" y2="57914"/>
                        <a14:foregroundMark x1="67222" y1="57914" x2="62778" y2="73022"/>
                        <a14:foregroundMark x1="62778" y1="73022" x2="62222" y2="77698"/>
                        <a14:foregroundMark x1="54444" y1="58273" x2="65000" y2="70863"/>
                        <a14:foregroundMark x1="65000" y1="70863" x2="70370" y2="67266"/>
                        <a14:foregroundMark x1="80926" y1="32014" x2="75000" y2="63309"/>
                        <a14:foregroundMark x1="6667" y1="53957" x2="6667" y2="53957"/>
                        <a14:foregroundMark x1="5556" y1="43885" x2="5556" y2="43885"/>
                        <a14:foregroundMark x1="18519" y1="67626" x2="26667" y2="59353"/>
                        <a14:foregroundMark x1="26667" y1="59353" x2="27963" y2="41727"/>
                        <a14:foregroundMark x1="27963" y1="41727" x2="21296" y2="30216"/>
                        <a14:foregroundMark x1="21296" y1="30216" x2="18148" y2="30216"/>
                        <a14:foregroundMark x1="25556" y1="34892" x2="27593" y2="46043"/>
                        <a14:foregroundMark x1="21111" y1="67266" x2="27778" y2="54317"/>
                        <a14:foregroundMark x1="27778" y1="54317" x2="27037" y2="36691"/>
                        <a14:foregroundMark x1="27037" y1="36691" x2="24259" y2="33094"/>
                        <a14:foregroundMark x1="22593" y1="30935" x2="26667" y2="43165"/>
                        <a14:foregroundMark x1="25000" y1="33453" x2="26852" y2="55396"/>
                        <a14:foregroundMark x1="26852" y1="55396" x2="20000" y2="38129"/>
                        <a14:foregroundMark x1="20000" y1="38129" x2="21481" y2="35971"/>
                        <a14:foregroundMark x1="24074" y1="32734" x2="24074" y2="32734"/>
                        <a14:foregroundMark x1="24444" y1="32374" x2="24444" y2="32374"/>
                        <a14:foregroundMark x1="24259" y1="31655" x2="24259" y2="31655"/>
                        <a14:foregroundMark x1="24074" y1="31295" x2="24074" y2="31295"/>
                        <a14:foregroundMark x1="27963" y1="39568" x2="27963" y2="39568"/>
                        <a14:foregroundMark x1="27963" y1="39568" x2="28148" y2="41727"/>
                        <a14:foregroundMark x1="28333" y1="50719" x2="28333" y2="53597"/>
                        <a14:foregroundMark x1="27593" y1="58633" x2="27593" y2="58633"/>
                        <a14:foregroundMark x1="27407" y1="60072" x2="27407" y2="60072"/>
                        <a14:foregroundMark x1="26296" y1="61511" x2="26111" y2="61871"/>
                        <a14:foregroundMark x1="24815" y1="64029" x2="24444" y2="64388"/>
                        <a14:foregroundMark x1="23519" y1="65108" x2="22778" y2="65468"/>
                        <a14:foregroundMark x1="21667" y1="65468" x2="20741" y2="65827"/>
                        <a14:foregroundMark x1="18704" y1="67986" x2="20185" y2="68705"/>
                        <a14:foregroundMark x1="21296" y1="68705" x2="21852" y2="67986"/>
                        <a14:foregroundMark x1="22963" y1="66906" x2="23519" y2="66187"/>
                        <a14:foregroundMark x1="23889" y1="65827" x2="24444" y2="65108"/>
                        <a14:foregroundMark x1="25000" y1="64748" x2="25741" y2="64029"/>
                        <a14:foregroundMark x1="26481" y1="63309" x2="27222" y2="63309"/>
                        <a14:foregroundMark x1="27963" y1="60072" x2="28148" y2="55755"/>
                        <a14:foregroundMark x1="28148" y1="53597" x2="28333" y2="51799"/>
                        <a14:foregroundMark x1="9207" y1="53237" x2="9259" y2="54317"/>
                        <a14:foregroundMark x1="9155" y1="52158" x2="9207" y2="53237"/>
                        <a14:foregroundMark x1="8981" y1="48561" x2="9155" y2="52158"/>
                        <a14:foregroundMark x1="8704" y1="42806" x2="8981" y2="48561"/>
                        <a14:foregroundMark x1="10185" y1="41727" x2="11296" y2="38489"/>
                        <a14:foregroundMark x1="8519" y1="48561" x2="8519" y2="47482"/>
                        <a14:foregroundMark x1="8519" y1="51799" x2="8519" y2="48561"/>
                        <a14:foregroundMark x1="8889" y1="53237" x2="9630" y2="56115"/>
                        <a14:foregroundMark x1="8611" y1="52158" x2="8889" y2="53237"/>
                        <a14:foregroundMark x1="8333" y1="51079" x2="8611" y2="52158"/>
                        <a14:foregroundMark x1="81852" y1="26978" x2="67778" y2="21583"/>
                        <a14:foregroundMark x1="89630" y1="8993" x2="87963" y2="53597"/>
                        <a14:foregroundMark x1="87593" y1="65108" x2="89444" y2="38129"/>
                        <a14:foregroundMark x1="90556" y1="15827" x2="89074" y2="51439"/>
                        <a14:foregroundMark x1="89074" y1="51439" x2="85370" y2="77338"/>
                        <a14:foregroundMark x1="76111" y1="4676" x2="86481" y2="3957"/>
                        <a14:foregroundMark x1="86481" y1="3957" x2="90556" y2="8633"/>
                        <a14:foregroundMark x1="89815" y1="2518" x2="89815" y2="2518"/>
                        <a14:foregroundMark x1="78704" y1="3957" x2="78704" y2="3957"/>
                        <a14:foregroundMark x1="78519" y1="3237" x2="78519" y2="3237"/>
                        <a14:foregroundMark x1="79815" y1="2878" x2="79815" y2="2878"/>
                        <a14:foregroundMark x1="82778" y1="2878" x2="83148" y2="2878"/>
                        <a14:foregroundMark x1="17407" y1="29496" x2="25556" y2="34173"/>
                        <a14:foregroundMark x1="28889" y1="46043" x2="28889" y2="46043"/>
                        <a14:foregroundMark x1="10370" y1="58993" x2="10370" y2="58273"/>
                        <a14:foregroundMark x1="8148" y1="52158" x2="8148" y2="52158"/>
                        <a14:foregroundMark x1="9074" y1="55755" x2="9074" y2="55755"/>
                        <a14:foregroundMark x1="8148" y1="45683" x2="8148" y2="45683"/>
                        <a14:foregroundMark x1="2963" y1="43525" x2="2963" y2="43525"/>
                        <a14:foregroundMark x1="77593" y1="2878" x2="77593" y2="2878"/>
                        <a14:foregroundMark x1="1852" y1="48201" x2="1852" y2="48201"/>
                        <a14:foregroundMark x1="3148" y1="47122" x2="3148" y2="47122"/>
                        <a14:foregroundMark x1="2593" y1="48201" x2="2593" y2="48201"/>
                        <a14:foregroundMark x1="3704" y1="47842" x2="3704" y2="47842"/>
                        <a14:foregroundMark x1="3889" y1="49281" x2="3889" y2="49281"/>
                        <a14:foregroundMark x1="4074" y1="48201" x2="4074" y2="48201"/>
                        <a14:foregroundMark x1="3889" y1="48921" x2="3889" y2="48921"/>
                        <a14:foregroundMark x1="3889" y1="48201" x2="3889" y2="48201"/>
                        <a14:foregroundMark x1="3889" y1="48561" x2="3889" y2="48561"/>
                        <a14:foregroundMark x1="3889" y1="48201" x2="3889" y2="48201"/>
                        <a14:foregroundMark x1="3889" y1="47842" x2="4074" y2="48561"/>
                        <a14:backgroundMark x1="75741" y1="1079" x2="77247" y2="1134"/>
                        <a14:backgroundMark x1="87369" y1="1187" x2="87892" y2="1114"/>
                        <a14:backgroundMark x1="4259" y1="44604" x2="4259" y2="44604"/>
                        <a14:backgroundMark x1="5556" y1="44964" x2="5741" y2="44964"/>
                        <a14:backgroundMark x1="6111" y1="48561" x2="6111" y2="48561"/>
                        <a14:backgroundMark x1="6852" y1="48561" x2="6852" y2="48561"/>
                        <a14:backgroundMark x1="7407" y1="52158" x2="7407" y2="52158"/>
                        <a14:backgroundMark x1="7593" y1="53237" x2="7593" y2="53237"/>
                        <a14:backgroundMark x1="16481" y1="69424" x2="16481" y2="69424"/>
                        <a14:backgroundMark x1="15926" y1="69424" x2="15926" y2="69424"/>
                        <a14:backgroundMark x1="17222" y1="28777" x2="17222" y2="28777"/>
                        <a14:backgroundMark x1="18333" y1="28417" x2="18333" y2="28417"/>
                        <a14:backgroundMark x1="17037" y1="28777" x2="17037" y2="28777"/>
                        <a14:backgroundMark x1="16667" y1="28777" x2="16667" y2="28777"/>
                        <a14:backgroundMark x1="16481" y1="29137" x2="16481" y2="2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556792"/>
            <a:ext cx="4608511" cy="23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sible light wavelengths">
            <a:extLst>
              <a:ext uri="{FF2B5EF4-FFF2-40B4-BE49-F238E27FC236}">
                <a16:creationId xmlns:a16="http://schemas.microsoft.com/office/drawing/2014/main" id="{D2514471-6495-4EFA-9D79-0D12511B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077072"/>
            <a:ext cx="3344141" cy="263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42C392-7EFC-0846-B3B5-9E93E780123E}"/>
              </a:ext>
            </a:extLst>
          </p:cNvPr>
          <p:cNvPicPr/>
          <p:nvPr/>
        </p:nvPicPr>
        <p:blipFill rotWithShape="1">
          <a:blip r:embed="rId7"/>
          <a:srcRect l="1975" t="4984" r="3106" b="4547"/>
          <a:stretch/>
        </p:blipFill>
        <p:spPr>
          <a:xfrm>
            <a:off x="5375920" y="2348880"/>
            <a:ext cx="6402219" cy="3597532"/>
          </a:xfrm>
          <a:prstGeom prst="rect">
            <a:avLst/>
          </a:prstGeom>
        </p:spPr>
      </p:pic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Зрение у людей: Колбочки и Палочки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890000" y="2682000"/>
            <a:ext cx="72008" cy="1440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1908000" y="1728000"/>
            <a:ext cx="936104" cy="9361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908000" y="2844000"/>
            <a:ext cx="576064" cy="6480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4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DA526E-8F75-4790-A9FF-D5A72CB027EB}"/>
              </a:ext>
            </a:extLst>
          </p:cNvPr>
          <p:cNvSpPr txBox="1"/>
          <p:nvPr/>
        </p:nvSpPr>
        <p:spPr>
          <a:xfrm>
            <a:off x="479376" y="5485635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Тон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Saturation-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Насыщенность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Intensity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(lightness)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Светлота /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(Brightness)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Яркость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415ECA2-3B18-4B8A-BDBD-BFD5ABE6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65" y="2276872"/>
            <a:ext cx="3031869" cy="30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866F4CA-BE56-4F0B-A398-4CEBAACF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21" y="1811451"/>
            <a:ext cx="2859201" cy="352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7EE43A4-6ECF-40FA-BC08-D905125A3DAF}"/>
              </a:ext>
            </a:extLst>
          </p:cNvPr>
          <p:cNvGrpSpPr/>
          <p:nvPr/>
        </p:nvGrpSpPr>
        <p:grpSpPr>
          <a:xfrm>
            <a:off x="846476" y="1996928"/>
            <a:ext cx="2866200" cy="3278420"/>
            <a:chOff x="8298265" y="2242159"/>
            <a:chExt cx="2866200" cy="3278420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350D10D-B529-45DC-8B3B-78CBA8EE73C6}"/>
                </a:ext>
              </a:extLst>
            </p:cNvPr>
            <p:cNvCxnSpPr>
              <a:cxnSpLocks/>
              <a:stCxn id="21" idx="4"/>
              <a:endCxn id="31" idx="0"/>
            </p:cNvCxnSpPr>
            <p:nvPr/>
          </p:nvCxnSpPr>
          <p:spPr>
            <a:xfrm flipH="1">
              <a:off x="9618427" y="2605430"/>
              <a:ext cx="703573" cy="2555149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3609ED33-FF80-49EC-BB66-0BE7AF547C94}"/>
                </a:ext>
              </a:extLst>
            </p:cNvPr>
            <p:cNvCxnSpPr>
              <a:cxnSpLocks/>
              <a:stCxn id="19" idx="4"/>
              <a:endCxn id="31" idx="0"/>
            </p:cNvCxnSpPr>
            <p:nvPr/>
          </p:nvCxnSpPr>
          <p:spPr>
            <a:xfrm>
              <a:off x="9058449" y="2602159"/>
              <a:ext cx="559978" cy="255842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EDCE2BF4-3379-43BB-8977-7150A9395381}"/>
                </a:ext>
              </a:extLst>
            </p:cNvPr>
            <p:cNvSpPr/>
            <p:nvPr/>
          </p:nvSpPr>
          <p:spPr>
            <a:xfrm>
              <a:off x="8878449" y="224215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E8142A2-38B2-4D06-AC37-2311F7305E96}"/>
                </a:ext>
              </a:extLst>
            </p:cNvPr>
            <p:cNvSpPr/>
            <p:nvPr/>
          </p:nvSpPr>
          <p:spPr>
            <a:xfrm>
              <a:off x="10804465" y="277175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9B5E82D4-CB90-4D21-BAF4-889693A4AFF3}"/>
                </a:ext>
              </a:extLst>
            </p:cNvPr>
            <p:cNvSpPr/>
            <p:nvPr/>
          </p:nvSpPr>
          <p:spPr>
            <a:xfrm>
              <a:off x="10142000" y="2245430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BAA46AE-7D51-413E-BB76-5D9E70B78A8E}"/>
                </a:ext>
              </a:extLst>
            </p:cNvPr>
            <p:cNvSpPr/>
            <p:nvPr/>
          </p:nvSpPr>
          <p:spPr>
            <a:xfrm>
              <a:off x="10021410" y="3386628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8BA4BC04-5958-4ADC-BFBE-D32E14358660}"/>
                </a:ext>
              </a:extLst>
            </p:cNvPr>
            <p:cNvSpPr/>
            <p:nvPr/>
          </p:nvSpPr>
          <p:spPr>
            <a:xfrm>
              <a:off x="8298265" y="2824471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805B5AF-EFD1-45F9-AA69-674C9F83664F}"/>
                </a:ext>
              </a:extLst>
            </p:cNvPr>
            <p:cNvSpPr/>
            <p:nvPr/>
          </p:nvSpPr>
          <p:spPr>
            <a:xfrm>
              <a:off x="8968803" y="3396457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95EDEAD7-6660-4FD0-BC64-54BB8DF8E3E0}"/>
                </a:ext>
              </a:extLst>
            </p:cNvPr>
            <p:cNvCxnSpPr>
              <a:cxnSpLocks/>
              <a:stCxn id="21" idx="2"/>
              <a:endCxn id="19" idx="6"/>
            </p:cNvCxnSpPr>
            <p:nvPr/>
          </p:nvCxnSpPr>
          <p:spPr>
            <a:xfrm flipH="1" flipV="1">
              <a:off x="9238449" y="2422159"/>
              <a:ext cx="903551" cy="3271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F29BDC47-22E1-4C75-853C-0552ABE6D6A5}"/>
                </a:ext>
              </a:extLst>
            </p:cNvPr>
            <p:cNvCxnSpPr>
              <a:cxnSpLocks/>
              <a:stCxn id="23" idx="7"/>
              <a:endCxn id="19" idx="3"/>
            </p:cNvCxnSpPr>
            <p:nvPr/>
          </p:nvCxnSpPr>
          <p:spPr>
            <a:xfrm flipV="1">
              <a:off x="8605544" y="2549438"/>
              <a:ext cx="325626" cy="327754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408BE651-AF0C-46A4-A2E4-F47C7F3241BE}"/>
                </a:ext>
              </a:extLst>
            </p:cNvPr>
            <p:cNvCxnSpPr>
              <a:cxnSpLocks/>
              <a:stCxn id="24" idx="1"/>
              <a:endCxn id="23" idx="5"/>
            </p:cNvCxnSpPr>
            <p:nvPr/>
          </p:nvCxnSpPr>
          <p:spPr>
            <a:xfrm flipH="1" flipV="1">
              <a:off x="8605544" y="3131750"/>
              <a:ext cx="415980" cy="317428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683ACB10-3B81-4440-BBB8-130A275CF81D}"/>
                </a:ext>
              </a:extLst>
            </p:cNvPr>
            <p:cNvCxnSpPr>
              <a:cxnSpLocks/>
              <a:stCxn id="21" idx="5"/>
              <a:endCxn id="20" idx="1"/>
            </p:cNvCxnSpPr>
            <p:nvPr/>
          </p:nvCxnSpPr>
          <p:spPr>
            <a:xfrm>
              <a:off x="10449279" y="2552709"/>
              <a:ext cx="407907" cy="27176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2894BCDD-AE1F-4FB3-B52E-03A1CAA69986}"/>
                </a:ext>
              </a:extLst>
            </p:cNvPr>
            <p:cNvCxnSpPr>
              <a:cxnSpLocks/>
              <a:stCxn id="20" idx="3"/>
              <a:endCxn id="22" idx="7"/>
            </p:cNvCxnSpPr>
            <p:nvPr/>
          </p:nvCxnSpPr>
          <p:spPr>
            <a:xfrm flipH="1">
              <a:off x="10328689" y="3079029"/>
              <a:ext cx="528497" cy="360320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31FB564-C952-4F62-9990-F0083519A462}"/>
                </a:ext>
              </a:extLst>
            </p:cNvPr>
            <p:cNvCxnSpPr>
              <a:cxnSpLocks/>
              <a:stCxn id="22" idx="2"/>
              <a:endCxn id="24" idx="6"/>
            </p:cNvCxnSpPr>
            <p:nvPr/>
          </p:nvCxnSpPr>
          <p:spPr>
            <a:xfrm flipH="1">
              <a:off x="9328803" y="3566628"/>
              <a:ext cx="692607" cy="9829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64087EC3-FA81-40EE-8FBC-7E0C3A678183}"/>
                </a:ext>
              </a:extLst>
            </p:cNvPr>
            <p:cNvSpPr/>
            <p:nvPr/>
          </p:nvSpPr>
          <p:spPr>
            <a:xfrm>
              <a:off x="9438427" y="5160579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9C089C61-A14E-4A95-BBCC-452C957F3CC9}"/>
                </a:ext>
              </a:extLst>
            </p:cNvPr>
            <p:cNvSpPr/>
            <p:nvPr/>
          </p:nvSpPr>
          <p:spPr>
            <a:xfrm>
              <a:off x="9515341" y="2810135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89E05EC9-E22D-4034-873E-3978EC7164E4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9148803" y="3756457"/>
              <a:ext cx="469624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9C9425E-7382-4320-8795-944260226C6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flipH="1">
              <a:off x="9618427" y="3746628"/>
              <a:ext cx="582983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1207F87-D3A3-4F34-B6F5-1D093315A01F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>
              <a:off x="9636082" y="3131750"/>
              <a:ext cx="1348383" cy="220882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574D7F7-400F-49E9-B8D0-2F40946510E6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8478265" y="3184471"/>
              <a:ext cx="1157817" cy="215610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201ABE4-B972-40FE-9841-CD4FC4F807F5}"/>
              </a:ext>
            </a:extLst>
          </p:cNvPr>
          <p:cNvSpPr/>
          <p:nvPr/>
        </p:nvSpPr>
        <p:spPr>
          <a:xfrm>
            <a:off x="4583832" y="1083279"/>
            <a:ext cx="340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Вспомогательная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-apple-system"/>
              </a:rPr>
              <a:t>HSL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 и </a:t>
            </a:r>
            <a:r>
              <a:rPr lang="en-US" sz="3200" dirty="0">
                <a:solidFill>
                  <a:schemeClr val="bg1"/>
                </a:solidFill>
                <a:latin typeface="-apple-system"/>
              </a:rPr>
              <a:t>HSV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8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12415</TotalTime>
  <Words>1762</Words>
  <Application>Microsoft Office PowerPoint</Application>
  <PresentationFormat>Широкоэкранный</PresentationFormat>
  <Paragraphs>1148</Paragraphs>
  <Slides>63</Slides>
  <Notes>62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74" baseType="lpstr">
      <vt:lpstr>-apple-system</vt:lpstr>
      <vt:lpstr>Arial</vt:lpstr>
      <vt:lpstr>Calibri</vt:lpstr>
      <vt:lpstr>Cambria</vt:lpstr>
      <vt:lpstr>Cambria Math</vt:lpstr>
      <vt:lpstr>Comic Sans MS</vt:lpstr>
      <vt:lpstr>Courier New</vt:lpstr>
      <vt:lpstr>IBM Plex Mono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Градиентный Спуск</vt:lpstr>
      <vt:lpstr>(Стохастический) Градиентный Спуск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Convolution Neural Networks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411</cp:revision>
  <dcterms:created xsi:type="dcterms:W3CDTF">2019-05-20T04:53:11Z</dcterms:created>
  <dcterms:modified xsi:type="dcterms:W3CDTF">2023-09-19T10:42:39Z</dcterms:modified>
</cp:coreProperties>
</file>